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4" r:id="rId2"/>
    <p:sldId id="257" r:id="rId3"/>
    <p:sldId id="272" r:id="rId4"/>
    <p:sldId id="280" r:id="rId5"/>
    <p:sldId id="277" r:id="rId6"/>
    <p:sldId id="283" r:id="rId7"/>
    <p:sldId id="271" r:id="rId8"/>
    <p:sldId id="273" r:id="rId9"/>
    <p:sldId id="270" r:id="rId10"/>
    <p:sldId id="269" r:id="rId11"/>
    <p:sldId id="284" r:id="rId12"/>
    <p:sldId id="287" r:id="rId13"/>
    <p:sldId id="288" r:id="rId14"/>
    <p:sldId id="286" r:id="rId15"/>
    <p:sldId id="268" r:id="rId16"/>
    <p:sldId id="262" r:id="rId17"/>
  </p:sldIdLst>
  <p:sldSz cx="9144000" cy="6858000" type="screen4x3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4" autoAdjust="0"/>
    <p:restoredTop sz="94660"/>
  </p:normalViewPr>
  <p:slideViewPr>
    <p:cSldViewPr snapToGrid="0" snapToObjects="1">
      <p:cViewPr>
        <p:scale>
          <a:sx n="80" d="100"/>
          <a:sy n="80" d="100"/>
        </p:scale>
        <p:origin x="-1104" y="246"/>
      </p:cViewPr>
      <p:guideLst>
        <p:guide orient="horz" pos="3627"/>
        <p:guide pos="30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EE9FC5A-0746-47C6-8C65-2539C4358F44}" type="datetimeFigureOut">
              <a:rPr lang="en-US"/>
              <a:pPr>
                <a:defRPr/>
              </a:pPr>
              <a:t>4/17/2018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1294B74-AA6C-4461-8936-5EBA203659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942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67E4F15-A485-4EC3-A386-8513F02D0C37}" type="datetimeFigureOut">
              <a:rPr lang="en-US"/>
              <a:pPr>
                <a:defRPr/>
              </a:pPr>
              <a:t>4/17/2018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19138"/>
            <a:ext cx="4803775" cy="3602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 noProof="0" smtClean="0"/>
              <a:t>Click to edit Master text styles</a:t>
            </a:r>
          </a:p>
          <a:p>
            <a:pPr lvl="1"/>
            <a:r>
              <a:rPr lang="fi-FI" noProof="0" smtClean="0"/>
              <a:t>Second level</a:t>
            </a:r>
          </a:p>
          <a:p>
            <a:pPr lvl="2"/>
            <a:r>
              <a:rPr lang="fi-FI" noProof="0" smtClean="0"/>
              <a:t>Third level</a:t>
            </a:r>
          </a:p>
          <a:p>
            <a:pPr lvl="3"/>
            <a:r>
              <a:rPr lang="fi-FI" noProof="0" smtClean="0"/>
              <a:t>Fourth level</a:t>
            </a:r>
          </a:p>
          <a:p>
            <a:pPr lvl="4"/>
            <a:r>
              <a:rPr lang="fi-FI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A9D0533-85FE-4295-B056-A766E1E69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24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D0533-85FE-4295-B056-A766E1E6904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8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UKE_kupla_oran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rgbClr val="00B5E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6C7E62D-B2AD-442D-9233-B4F7DD8DA6F0}" type="datetime1">
              <a:rPr lang="fi-FI" smtClean="0"/>
              <a:t>17.4.2018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sp>
        <p:nvSpPr>
          <p:cNvPr id="13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4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6655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KE -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9462" y="1675182"/>
            <a:ext cx="4854684" cy="43818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20724" y="1675182"/>
            <a:ext cx="2512593" cy="4381886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D2A80A1D-0D16-44AC-916C-020B802680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156A3786-6FFE-4C32-AC4F-E3452E8D8B8D}" type="datetime1">
              <a:rPr lang="fi-FI" smtClean="0"/>
              <a:t>17.4.2018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69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UK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5937A1AD-9024-4B44-8244-F91975300F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1747EA08-8256-408C-9A37-861E4623787F}" type="datetime1">
              <a:rPr lang="fi-FI" smtClean="0"/>
              <a:t>17.4.2018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63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KE - Pl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A831BC28-0A8C-4F45-936D-FCE9876DF3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D4C36A34-C370-436E-91E7-6D0A46C518DE}" type="datetime1">
              <a:rPr lang="fi-FI" smtClean="0"/>
              <a:t>17.4.2018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70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KE -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3CAB04AE-9B21-4194-9CDB-888104CE25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9D9AA568-04DD-43E1-8EDB-699EFF28DA32}" type="datetime1">
              <a:rPr lang="fi-FI" smtClean="0"/>
              <a:t>17.4.2018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 dirty="0"/>
          </a:p>
        </p:txBody>
      </p:sp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2913" y="1906588"/>
            <a:ext cx="3265487" cy="292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7548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kautettu asette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241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11" descr="LUKE_kupla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709613" y="844550"/>
            <a:ext cx="5989637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anchor="b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noProof="0" dirty="0" smtClean="0"/>
              <a:t>Thank you!</a:t>
            </a:r>
            <a:endParaRPr lang="en-US" noProof="0" dirty="0"/>
          </a:p>
        </p:txBody>
      </p:sp>
      <p:pic>
        <p:nvPicPr>
          <p:cNvPr id="7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0350" y="4946650"/>
            <a:ext cx="1916113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80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1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F0FF583F-7467-4C44-885D-83142582E1F4}" type="datetime1">
              <a:rPr lang="fi-FI" smtClean="0"/>
              <a:t>17.4.2018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162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3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418FDD91-AF52-4E10-A174-EB23D208E873}" type="datetime1">
              <a:rPr lang="fi-FI" smtClean="0"/>
              <a:t>17.4.2018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1896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D46C3997-A0F7-43C5-9001-4CFB77CEC9E0}" type="datetime1">
              <a:rPr lang="fi-FI" smtClean="0"/>
              <a:t>17.4.2018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653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4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E471CC43-DE9D-4FAE-8F03-E4AFE24AD752}" type="datetime1">
              <a:rPr lang="fi-FI" smtClean="0"/>
              <a:t>17.4.2018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670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8957B7FC-FDD2-44B2-B77A-B83303A6B34C}" type="datetime1">
              <a:rPr lang="fi-FI" smtClean="0"/>
              <a:t>17.4.2018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 dirty="0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176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UKE_kupla_orang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rgbClr val="00B5E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DD431F2B-71BD-447E-95B5-D087AB25FF16}" type="datetime1">
              <a:rPr lang="fi-FI" smtClean="0"/>
              <a:t>17.4.2018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sp>
        <p:nvSpPr>
          <p:cNvPr id="13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4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94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UKE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595F7A0-B1BC-49C5-B96E-2E527968A3A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64513750-69E2-4ED7-A3FA-D57659D88B8A}" type="datetime1">
              <a:rPr lang="fi-FI" smtClean="0"/>
              <a:t>17.4.2018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28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UK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689811"/>
            <a:ext cx="3775800" cy="436725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9811"/>
            <a:ext cx="3615946" cy="436725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8296FC99-62BC-4FD6-91C5-E0F368A1B0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699A74A0-D991-4193-A013-FD4D655B7655}" type="datetime1">
              <a:rPr lang="fi-FI" smtClean="0"/>
              <a:t>17.4.2018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60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20725" y="1704975"/>
            <a:ext cx="7543800" cy="44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i-FI" noProof="0" dirty="0" err="1" smtClean="0"/>
              <a:t>Muokkaa</a:t>
            </a:r>
            <a:r>
              <a:rPr lang="en-US" altLang="fi-FI" noProof="0" dirty="0" smtClean="0"/>
              <a:t> </a:t>
            </a:r>
            <a:r>
              <a:rPr lang="en-US" altLang="fi-FI" noProof="0" dirty="0" err="1" smtClean="0"/>
              <a:t>tekstin</a:t>
            </a:r>
            <a:r>
              <a:rPr lang="en-US" altLang="fi-FI" noProof="0" dirty="0" smtClean="0"/>
              <a:t> </a:t>
            </a:r>
            <a:r>
              <a:rPr lang="en-US" altLang="fi-FI" noProof="0" dirty="0" err="1" smtClean="0"/>
              <a:t>perustyylejä</a:t>
            </a:r>
            <a:r>
              <a:rPr lang="en-US" altLang="fi-FI" noProof="0" dirty="0" smtClean="0"/>
              <a:t> </a:t>
            </a:r>
            <a:r>
              <a:rPr lang="en-US" altLang="fi-FI" noProof="0" dirty="0" err="1" smtClean="0"/>
              <a:t>napsauttamalla</a:t>
            </a:r>
            <a:endParaRPr lang="en-US" altLang="fi-FI" noProof="0" dirty="0" smtClean="0"/>
          </a:p>
          <a:p>
            <a:pPr lvl="1"/>
            <a:r>
              <a:rPr lang="en-US" altLang="fi-FI" noProof="0" dirty="0" err="1" smtClean="0"/>
              <a:t>toinen</a:t>
            </a:r>
            <a:r>
              <a:rPr lang="en-US" altLang="fi-FI" noProof="0" dirty="0" smtClean="0"/>
              <a:t> </a:t>
            </a:r>
            <a:r>
              <a:rPr lang="en-US" altLang="fi-FI" noProof="0" dirty="0" err="1" smtClean="0"/>
              <a:t>taso</a:t>
            </a:r>
            <a:endParaRPr lang="en-US" altLang="fi-FI" noProof="0" dirty="0" smtClean="0"/>
          </a:p>
          <a:p>
            <a:pPr lvl="2"/>
            <a:r>
              <a:rPr lang="en-US" altLang="fi-FI" noProof="0" dirty="0" err="1" smtClean="0"/>
              <a:t>kolmas</a:t>
            </a:r>
            <a:r>
              <a:rPr lang="en-US" altLang="fi-FI" noProof="0" dirty="0" smtClean="0"/>
              <a:t> </a:t>
            </a:r>
            <a:r>
              <a:rPr lang="en-US" altLang="fi-FI" noProof="0" dirty="0" err="1" smtClean="0"/>
              <a:t>taso</a:t>
            </a:r>
            <a:endParaRPr lang="en-US" altLang="fi-FI" noProof="0" dirty="0" smtClean="0"/>
          </a:p>
          <a:p>
            <a:pPr lvl="3"/>
            <a:r>
              <a:rPr lang="en-US" altLang="fi-FI" noProof="0" dirty="0" err="1" smtClean="0"/>
              <a:t>neljäs</a:t>
            </a:r>
            <a:r>
              <a:rPr lang="en-US" altLang="fi-FI" noProof="0" dirty="0" smtClean="0"/>
              <a:t> </a:t>
            </a:r>
            <a:r>
              <a:rPr lang="en-US" altLang="fi-FI" noProof="0" dirty="0" err="1" smtClean="0"/>
              <a:t>taso</a:t>
            </a:r>
            <a:endParaRPr lang="en-US" altLang="fi-FI" noProof="0" dirty="0" smtClean="0"/>
          </a:p>
          <a:p>
            <a:pPr lvl="4"/>
            <a:r>
              <a:rPr lang="en-US" altLang="fi-FI" noProof="0" dirty="0" err="1" smtClean="0"/>
              <a:t>viides</a:t>
            </a:r>
            <a:r>
              <a:rPr lang="en-US" altLang="fi-FI" noProof="0" dirty="0" smtClean="0"/>
              <a:t> </a:t>
            </a:r>
            <a:r>
              <a:rPr lang="en-US" altLang="fi-FI" noProof="0" dirty="0" err="1" smtClean="0"/>
              <a:t>taso</a:t>
            </a:r>
            <a:endParaRPr lang="en-US" altLang="fi-FI" noProof="0" dirty="0" smtClean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75438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i-FI" noProof="0" dirty="0" err="1" smtClean="0"/>
              <a:t>Muokkaa</a:t>
            </a:r>
            <a:r>
              <a:rPr lang="en-US" altLang="fi-FI" noProof="0" dirty="0" smtClean="0"/>
              <a:t> </a:t>
            </a:r>
            <a:r>
              <a:rPr lang="en-US" altLang="fi-FI" noProof="0" dirty="0" err="1" smtClean="0"/>
              <a:t>perustyyl</a:t>
            </a:r>
            <a:r>
              <a:rPr lang="en-US" altLang="fi-FI" noProof="0" dirty="0" smtClean="0"/>
              <a:t>. </a:t>
            </a:r>
            <a:r>
              <a:rPr lang="en-US" altLang="fi-FI" noProof="0" dirty="0" err="1" smtClean="0"/>
              <a:t>napsautt</a:t>
            </a:r>
            <a:r>
              <a:rPr lang="en-US" altLang="fi-FI" noProof="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1" y="6419850"/>
            <a:ext cx="869950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9564F866-9BD0-4526-82CE-42EEE65CA045}" type="datetime1">
              <a:rPr lang="fi-FI" smtClean="0"/>
              <a:t>17.4.2018</a:t>
            </a:fld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3025" y="6419850"/>
            <a:ext cx="3119438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dirty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23913" y="6419850"/>
            <a:ext cx="449262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65210350-72D7-4E1F-88CE-C802F25CF5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20725" y="6437313"/>
            <a:ext cx="0" cy="4318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ikehys 9"/>
          <p:cNvSpPr txBox="1">
            <a:spLocks noChangeArrowheads="1"/>
          </p:cNvSpPr>
          <p:nvPr/>
        </p:nvSpPr>
        <p:spPr bwMode="auto">
          <a:xfrm>
            <a:off x="5441950" y="6423025"/>
            <a:ext cx="23653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72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>
                <a:solidFill>
                  <a:srgbClr val="979B9E"/>
                </a:solidFill>
              </a:rPr>
              <a:t>© Natural Resources Institute Finland</a:t>
            </a:r>
          </a:p>
        </p:txBody>
      </p:sp>
      <p:pic>
        <p:nvPicPr>
          <p:cNvPr id="12" name="Picture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2725" y="5843588"/>
            <a:ext cx="1081088" cy="96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4" r:id="rId3"/>
    <p:sldLayoutId id="2147483842" r:id="rId4"/>
    <p:sldLayoutId id="2147483841" r:id="rId5"/>
    <p:sldLayoutId id="2147483865" r:id="rId6"/>
    <p:sldLayoutId id="2147483861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600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Samuli Launiainen, Aura Salmivaara, Antti-Jussi Kieloaho, Mikko Peltoniemi, and Mingfu Guan</a:t>
            </a:r>
          </a:p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E</a:t>
            </a:r>
            <a:r>
              <a:rPr lang="en-US" sz="3200" dirty="0" smtClean="0"/>
              <a:t>vapotranspiration </a:t>
            </a:r>
            <a:r>
              <a:rPr lang="en-US" sz="3200" dirty="0"/>
              <a:t>in boreal </a:t>
            </a:r>
            <a:r>
              <a:rPr lang="en-US" sz="3200" dirty="0" smtClean="0"/>
              <a:t>forest catchments</a:t>
            </a:r>
            <a:r>
              <a:rPr lang="en-US" sz="3200" dirty="0"/>
              <a:t>: </a:t>
            </a:r>
            <a:r>
              <a:rPr lang="en-US" sz="3200" dirty="0" smtClean="0"/>
              <a:t>upscaling </a:t>
            </a:r>
            <a:r>
              <a:rPr lang="en-US" sz="3200" dirty="0"/>
              <a:t>by process models and open GIS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2F60FF-9130-4E0A-A767-7C5223CD7DB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0920"/>
            <a:ext cx="5902036" cy="336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382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34" y="-1"/>
            <a:ext cx="1508166" cy="198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Annual</a:t>
            </a:r>
            <a:r>
              <a:rPr lang="fi-FI" dirty="0" smtClean="0"/>
              <a:t> </a:t>
            </a:r>
            <a:r>
              <a:rPr lang="fi-FI" dirty="0" err="1" smtClean="0"/>
              <a:t>evaporation</a:t>
            </a:r>
            <a:r>
              <a:rPr lang="fi-FI" dirty="0" smtClean="0"/>
              <a:t> </a:t>
            </a:r>
            <a:r>
              <a:rPr lang="fi-FI" dirty="0" err="1" smtClean="0"/>
              <a:t>ratio</a:t>
            </a:r>
            <a:r>
              <a:rPr lang="fi-FI" dirty="0" smtClean="0"/>
              <a:t> ET/P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201621"/>
            <a:ext cx="5829299" cy="4371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991099" y="1842680"/>
            <a:ext cx="3619501" cy="4418013"/>
          </a:xfrm>
        </p:spPr>
        <p:txBody>
          <a:bodyPr/>
          <a:lstStyle/>
          <a:p>
            <a:r>
              <a:rPr lang="fi-FI" sz="1800" dirty="0"/>
              <a:t>21 </a:t>
            </a:r>
            <a:r>
              <a:rPr lang="fi-FI" sz="1800" dirty="0" err="1"/>
              <a:t>headwater</a:t>
            </a:r>
            <a:r>
              <a:rPr lang="fi-FI" sz="1800" dirty="0"/>
              <a:t> </a:t>
            </a:r>
            <a:r>
              <a:rPr lang="fi-FI" sz="1800" dirty="0" err="1"/>
              <a:t>catchments</a:t>
            </a:r>
            <a:r>
              <a:rPr lang="fi-FI" sz="1800" dirty="0"/>
              <a:t> </a:t>
            </a:r>
            <a:r>
              <a:rPr lang="fi-FI" sz="1800" dirty="0" err="1"/>
              <a:t>over</a:t>
            </a:r>
            <a:r>
              <a:rPr lang="fi-FI" sz="1800" dirty="0"/>
              <a:t> </a:t>
            </a:r>
            <a:r>
              <a:rPr lang="fi-FI" sz="1800" dirty="0" smtClean="0"/>
              <a:t>Finland. </a:t>
            </a:r>
            <a:r>
              <a:rPr lang="fi-FI" sz="1800" dirty="0" err="1" smtClean="0"/>
              <a:t>Streamflow</a:t>
            </a:r>
            <a:r>
              <a:rPr lang="fi-FI" sz="1800" dirty="0" smtClean="0"/>
              <a:t> data 1 - 10 </a:t>
            </a:r>
            <a:r>
              <a:rPr lang="fi-FI" sz="1800" dirty="0" err="1" smtClean="0"/>
              <a:t>yr</a:t>
            </a:r>
            <a:r>
              <a:rPr lang="fi-FI" sz="1800" dirty="0" smtClean="0"/>
              <a:t> / </a:t>
            </a:r>
            <a:r>
              <a:rPr lang="fi-FI" sz="1800" dirty="0" err="1" smtClean="0"/>
              <a:t>catchment</a:t>
            </a:r>
            <a:endParaRPr lang="fi-FI" sz="1800" dirty="0"/>
          </a:p>
          <a:p>
            <a:r>
              <a:rPr lang="fi-FI" sz="1800" dirty="0" err="1" smtClean="0"/>
              <a:t>Independent</a:t>
            </a:r>
            <a:r>
              <a:rPr lang="fi-FI" sz="1800" dirty="0" smtClean="0"/>
              <a:t> </a:t>
            </a:r>
            <a:r>
              <a:rPr lang="fi-FI" sz="1800" dirty="0" err="1" smtClean="0"/>
              <a:t>comparison</a:t>
            </a:r>
            <a:endParaRPr lang="fi-FI" sz="1800" dirty="0"/>
          </a:p>
          <a:p>
            <a:endParaRPr lang="fi-FI" sz="1800" dirty="0" smtClean="0"/>
          </a:p>
          <a:p>
            <a:r>
              <a:rPr lang="fi-FI" sz="1800" dirty="0" err="1" smtClean="0"/>
              <a:t>Across-catchment</a:t>
            </a:r>
            <a:r>
              <a:rPr lang="fi-FI" sz="1800" dirty="0" smtClean="0"/>
              <a:t> </a:t>
            </a:r>
            <a:r>
              <a:rPr lang="fi-FI" sz="1800" dirty="0" err="1" smtClean="0"/>
              <a:t>variability</a:t>
            </a:r>
            <a:r>
              <a:rPr lang="fi-FI" sz="1800" dirty="0" smtClean="0"/>
              <a:t> </a:t>
            </a:r>
            <a:r>
              <a:rPr lang="fi-FI" sz="1800" dirty="0" err="1" smtClean="0"/>
              <a:t>primarily</a:t>
            </a:r>
            <a:r>
              <a:rPr lang="fi-FI" sz="1800" dirty="0" smtClean="0"/>
              <a:t> </a:t>
            </a:r>
            <a:r>
              <a:rPr lang="fi-FI" sz="1800" dirty="0" err="1" smtClean="0"/>
              <a:t>due</a:t>
            </a:r>
            <a:r>
              <a:rPr lang="fi-FI" sz="1800" dirty="0" smtClean="0"/>
              <a:t> to </a:t>
            </a:r>
            <a:r>
              <a:rPr lang="fi-FI" sz="1800" dirty="0" err="1" smtClean="0"/>
              <a:t>north-south</a:t>
            </a:r>
            <a:r>
              <a:rPr lang="fi-FI" sz="1800" dirty="0" smtClean="0"/>
              <a:t> </a:t>
            </a:r>
            <a:r>
              <a:rPr lang="fi-FI" sz="1800" dirty="0" err="1" smtClean="0"/>
              <a:t>gradient</a:t>
            </a:r>
            <a:r>
              <a:rPr lang="fi-FI" sz="1800" dirty="0" smtClean="0"/>
              <a:t>: </a:t>
            </a:r>
          </a:p>
          <a:p>
            <a:pPr lvl="1"/>
            <a:r>
              <a:rPr lang="fi-FI" sz="1600" dirty="0" err="1" smtClean="0"/>
              <a:t>E</a:t>
            </a:r>
            <a:r>
              <a:rPr lang="fi-FI" sz="1600" baseline="-25000" dirty="0" err="1" smtClean="0"/>
              <a:t>pot</a:t>
            </a:r>
            <a:r>
              <a:rPr lang="fi-FI" sz="1600" baseline="-25000" dirty="0" smtClean="0"/>
              <a:t> </a:t>
            </a:r>
            <a:r>
              <a:rPr lang="fi-FI" sz="1600" dirty="0" smtClean="0"/>
              <a:t>/ P</a:t>
            </a:r>
          </a:p>
          <a:p>
            <a:pPr lvl="1"/>
            <a:r>
              <a:rPr lang="fi-FI" sz="1600" dirty="0" err="1" smtClean="0"/>
              <a:t>Length</a:t>
            </a:r>
            <a:r>
              <a:rPr lang="fi-FI" sz="1600" dirty="0" smtClean="0"/>
              <a:t> of </a:t>
            </a:r>
            <a:r>
              <a:rPr lang="fi-FI" sz="1600" dirty="0" err="1" smtClean="0"/>
              <a:t>snow-cover</a:t>
            </a:r>
            <a:r>
              <a:rPr lang="fi-FI" sz="1600" dirty="0"/>
              <a:t> </a:t>
            </a:r>
            <a:r>
              <a:rPr lang="fi-FI" sz="1600" dirty="0" smtClean="0"/>
              <a:t>&amp; </a:t>
            </a:r>
            <a:r>
              <a:rPr lang="fi-FI" sz="1600" dirty="0" err="1" smtClean="0"/>
              <a:t>annual</a:t>
            </a:r>
            <a:r>
              <a:rPr lang="fi-FI" sz="1600" dirty="0" smtClean="0"/>
              <a:t> </a:t>
            </a:r>
            <a:r>
              <a:rPr lang="fi-FI" sz="1600" dirty="0" err="1" smtClean="0"/>
              <a:t>snowfall</a:t>
            </a:r>
            <a:endParaRPr lang="fi-FI" sz="1600" dirty="0" smtClean="0"/>
          </a:p>
          <a:p>
            <a:pPr lvl="1"/>
            <a:r>
              <a:rPr lang="fi-FI" sz="1600" dirty="0" smtClean="0"/>
              <a:t>LAI</a:t>
            </a:r>
            <a:endParaRPr lang="fi-FI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597576" y="5542035"/>
            <a:ext cx="3148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 smtClean="0"/>
              <a:t>Catchment</a:t>
            </a:r>
            <a:r>
              <a:rPr lang="fi-FI" sz="1400" dirty="0" smtClean="0"/>
              <a:t> </a:t>
            </a:r>
            <a:r>
              <a:rPr lang="fi-FI" sz="1400" dirty="0" err="1" smtClean="0"/>
              <a:t>water</a:t>
            </a:r>
            <a:r>
              <a:rPr lang="fi-FI" sz="1400" dirty="0" smtClean="0"/>
              <a:t> </a:t>
            </a:r>
            <a:r>
              <a:rPr lang="fi-FI" sz="1400" dirty="0" err="1" smtClean="0"/>
              <a:t>balance</a:t>
            </a:r>
            <a:r>
              <a:rPr lang="fi-FI" sz="1400" dirty="0"/>
              <a:t> </a:t>
            </a:r>
            <a:r>
              <a:rPr lang="fi-FI" sz="1400" dirty="0" smtClean="0"/>
              <a:t>ET = P – Q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-771349" y="3221843"/>
            <a:ext cx="2614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 smtClean="0"/>
              <a:t>Model</a:t>
            </a:r>
            <a:r>
              <a:rPr lang="fi-FI" sz="1400" dirty="0" smtClean="0"/>
              <a:t> + </a:t>
            </a:r>
            <a:r>
              <a:rPr lang="fi-FI" sz="1400" dirty="0" err="1" smtClean="0"/>
              <a:t>parameter</a:t>
            </a:r>
            <a:r>
              <a:rPr lang="fi-FI" sz="1400" dirty="0" smtClean="0"/>
              <a:t> </a:t>
            </a:r>
            <a:r>
              <a:rPr lang="fi-FI" sz="1400" dirty="0" err="1" smtClean="0"/>
              <a:t>uncertainty</a:t>
            </a:r>
            <a:endParaRPr lang="fi-FI" sz="1400" dirty="0"/>
          </a:p>
        </p:txBody>
      </p:sp>
    </p:spTree>
    <p:extLst>
      <p:ext uri="{BB962C8B-B14F-4D97-AF65-F5344CB8AC3E}">
        <p14:creationId xmlns:p14="http://schemas.microsoft.com/office/powerpoint/2010/main" val="372053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4538" y="39915"/>
            <a:ext cx="7543800" cy="1038225"/>
          </a:xfrm>
        </p:spPr>
        <p:txBody>
          <a:bodyPr/>
          <a:lstStyle/>
          <a:p>
            <a:r>
              <a:rPr lang="fi-FI" dirty="0" err="1" smtClean="0"/>
              <a:t>Climate</a:t>
            </a:r>
            <a:r>
              <a:rPr lang="fi-FI" dirty="0" smtClean="0"/>
              <a:t> </a:t>
            </a:r>
            <a:r>
              <a:rPr lang="fi-FI" dirty="0" err="1" smtClean="0"/>
              <a:t>projections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3" y="2045963"/>
            <a:ext cx="2672459" cy="2127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129" y="1930328"/>
            <a:ext cx="2687064" cy="2047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8" y="4201082"/>
            <a:ext cx="2687064" cy="21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3" y="0"/>
            <a:ext cx="2689539" cy="204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91446" y="878774"/>
            <a:ext cx="2133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Lompolojängänoja</a:t>
            </a:r>
            <a:r>
              <a:rPr lang="fi-FI" dirty="0" smtClean="0"/>
              <a:t>,</a:t>
            </a:r>
          </a:p>
          <a:p>
            <a:r>
              <a:rPr lang="fi-FI" dirty="0" smtClean="0"/>
              <a:t>Muonio</a:t>
            </a:r>
            <a:endParaRPr lang="fi-FI" dirty="0"/>
          </a:p>
        </p:txBody>
      </p:sp>
      <p:sp>
        <p:nvSpPr>
          <p:cNvPr id="8" name="TextBox 7"/>
          <p:cNvSpPr txBox="1"/>
          <p:nvPr/>
        </p:nvSpPr>
        <p:spPr>
          <a:xfrm>
            <a:off x="2691446" y="2850079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Porkkavaara,</a:t>
            </a:r>
          </a:p>
          <a:p>
            <a:r>
              <a:rPr lang="fi-FI" dirty="0" smtClean="0"/>
              <a:t>Sotkamo</a:t>
            </a:r>
            <a:endParaRPr lang="fi-FI" dirty="0"/>
          </a:p>
        </p:txBody>
      </p:sp>
      <p:sp>
        <p:nvSpPr>
          <p:cNvPr id="9" name="TextBox 8"/>
          <p:cNvSpPr txBox="1"/>
          <p:nvPr/>
        </p:nvSpPr>
        <p:spPr>
          <a:xfrm>
            <a:off x="2838784" y="4845132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Paunulanpuro</a:t>
            </a:r>
            <a:r>
              <a:rPr lang="fi-FI" dirty="0" smtClean="0"/>
              <a:t>,</a:t>
            </a:r>
          </a:p>
          <a:p>
            <a:r>
              <a:rPr lang="fi-FI" dirty="0" smtClean="0"/>
              <a:t>Orivesi</a:t>
            </a:r>
            <a:endParaRPr lang="fi-FI" dirty="0"/>
          </a:p>
        </p:txBody>
      </p:sp>
      <p:sp>
        <p:nvSpPr>
          <p:cNvPr id="10" name="TextBox 9"/>
          <p:cNvSpPr txBox="1"/>
          <p:nvPr/>
        </p:nvSpPr>
        <p:spPr>
          <a:xfrm>
            <a:off x="5210140" y="3954485"/>
            <a:ext cx="38388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 smtClean="0"/>
              <a:t>Larger</a:t>
            </a:r>
            <a:r>
              <a:rPr lang="fi-FI" sz="1600" dirty="0" smtClean="0"/>
              <a:t> </a:t>
            </a:r>
            <a:r>
              <a:rPr lang="fi-FI" sz="1600" dirty="0" err="1" smtClean="0"/>
              <a:t>evaporative</a:t>
            </a:r>
            <a:r>
              <a:rPr lang="fi-FI" sz="1600" dirty="0" smtClean="0"/>
              <a:t> </a:t>
            </a:r>
            <a:r>
              <a:rPr lang="fi-FI" sz="1600" dirty="0" err="1" smtClean="0"/>
              <a:t>demand</a:t>
            </a:r>
            <a:endParaRPr lang="fi-FI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 smtClean="0"/>
              <a:t>Increasing</a:t>
            </a:r>
            <a:r>
              <a:rPr lang="fi-FI" sz="1600" dirty="0" smtClean="0"/>
              <a:t> </a:t>
            </a:r>
            <a:r>
              <a:rPr lang="fi-FI" sz="1600" dirty="0" err="1" smtClean="0"/>
              <a:t>ground</a:t>
            </a:r>
            <a:r>
              <a:rPr lang="fi-FI" sz="1600" dirty="0" smtClean="0"/>
              <a:t> </a:t>
            </a:r>
            <a:r>
              <a:rPr lang="fi-FI" sz="1600" dirty="0" err="1" smtClean="0"/>
              <a:t>evaporation</a:t>
            </a:r>
            <a:endParaRPr lang="fi-FI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 smtClean="0"/>
              <a:t>Higher</a:t>
            </a:r>
            <a:r>
              <a:rPr lang="fi-FI" sz="1600" dirty="0" smtClean="0"/>
              <a:t> </a:t>
            </a:r>
            <a:r>
              <a:rPr lang="fi-FI" sz="1600" dirty="0" err="1" smtClean="0"/>
              <a:t>wintertime</a:t>
            </a:r>
            <a:r>
              <a:rPr lang="fi-FI" sz="1600" dirty="0" smtClean="0"/>
              <a:t> </a:t>
            </a:r>
            <a:r>
              <a:rPr lang="fi-FI" sz="1600" dirty="0" err="1" smtClean="0"/>
              <a:t>interception</a:t>
            </a:r>
            <a:r>
              <a:rPr lang="fi-FI" sz="16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 smtClean="0"/>
              <a:t>Transpiration</a:t>
            </a:r>
            <a:r>
              <a:rPr lang="fi-FI" sz="1600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 err="1" smtClean="0"/>
              <a:t>Increases</a:t>
            </a:r>
            <a:r>
              <a:rPr lang="fi-FI" sz="1600" dirty="0" smtClean="0"/>
              <a:t> in </a:t>
            </a:r>
            <a:r>
              <a:rPr lang="fi-FI" sz="1600" dirty="0" err="1" smtClean="0"/>
              <a:t>spring</a:t>
            </a:r>
            <a:r>
              <a:rPr lang="fi-FI" sz="1600" dirty="0" smtClean="0"/>
              <a:t> &amp; </a:t>
            </a:r>
            <a:r>
              <a:rPr lang="fi-FI" sz="1600" dirty="0" err="1" smtClean="0"/>
              <a:t>early</a:t>
            </a:r>
            <a:r>
              <a:rPr lang="fi-FI" sz="1600" dirty="0" smtClean="0"/>
              <a:t> summer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 err="1" smtClean="0"/>
              <a:t>Drought-induced</a:t>
            </a:r>
            <a:r>
              <a:rPr lang="fi-FI" sz="1600" dirty="0" smtClean="0"/>
              <a:t> </a:t>
            </a:r>
            <a:r>
              <a:rPr lang="fi-FI" sz="1600" dirty="0" err="1" smtClean="0"/>
              <a:t>decrease</a:t>
            </a:r>
            <a:r>
              <a:rPr lang="fi-FI" sz="1600" dirty="0" smtClean="0"/>
              <a:t> in </a:t>
            </a:r>
            <a:r>
              <a:rPr lang="fi-FI" sz="1600" dirty="0" err="1" smtClean="0"/>
              <a:t>July-August</a:t>
            </a:r>
            <a:endParaRPr lang="fi-FI" sz="1600" dirty="0" smtClean="0"/>
          </a:p>
          <a:p>
            <a:r>
              <a:rPr lang="fi-FI" sz="1600" dirty="0" smtClean="0"/>
              <a:t> </a:t>
            </a:r>
          </a:p>
          <a:p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424925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pPr algn="l"/>
            <a:r>
              <a:rPr lang="fi-FI" sz="3600" b="1" dirty="0" err="1" smtClean="0"/>
              <a:t>NutSpatHy</a:t>
            </a:r>
            <a:endParaRPr lang="fi-FI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2133599"/>
          </a:xfrm>
        </p:spPr>
        <p:txBody>
          <a:bodyPr>
            <a:normAutofit/>
          </a:bodyPr>
          <a:lstStyle/>
          <a:p>
            <a:r>
              <a:rPr lang="fi-FI" sz="1800" b="1" dirty="0" smtClean="0"/>
              <a:t>A </a:t>
            </a:r>
            <a:r>
              <a:rPr lang="fi-FI" sz="1800" b="1" dirty="0" err="1" smtClean="0"/>
              <a:t>grid-based</a:t>
            </a:r>
            <a:r>
              <a:rPr lang="fi-FI" sz="1800" b="1" dirty="0" smtClean="0"/>
              <a:t> </a:t>
            </a:r>
            <a:r>
              <a:rPr lang="fi-FI" sz="1800" b="1" dirty="0" err="1" smtClean="0"/>
              <a:t>distributed</a:t>
            </a:r>
            <a:r>
              <a:rPr lang="fi-FI" sz="1800" b="1" dirty="0" smtClean="0"/>
              <a:t> </a:t>
            </a:r>
            <a:r>
              <a:rPr lang="fi-FI" sz="1800" b="1" dirty="0" err="1" smtClean="0"/>
              <a:t>nutrient</a:t>
            </a:r>
            <a:r>
              <a:rPr lang="fi-FI" sz="1800" b="1" dirty="0" smtClean="0"/>
              <a:t> </a:t>
            </a:r>
            <a:r>
              <a:rPr lang="fi-FI" sz="1800" b="1" dirty="0" err="1" smtClean="0"/>
              <a:t>model</a:t>
            </a:r>
            <a:r>
              <a:rPr lang="fi-FI" sz="1800" b="1" dirty="0" smtClean="0"/>
              <a:t> for </a:t>
            </a:r>
            <a:r>
              <a:rPr lang="fi-FI" sz="1800" b="1" dirty="0" err="1" smtClean="0"/>
              <a:t>predicting</a:t>
            </a:r>
            <a:r>
              <a:rPr lang="fi-FI" sz="1800" b="1" dirty="0" smtClean="0"/>
              <a:t> </a:t>
            </a:r>
            <a:r>
              <a:rPr lang="fi-FI" sz="1800" b="1" dirty="0" err="1" smtClean="0"/>
              <a:t>nitrogen</a:t>
            </a:r>
            <a:r>
              <a:rPr lang="fi-FI" sz="1800" b="1" dirty="0" smtClean="0"/>
              <a:t> (N) and </a:t>
            </a:r>
            <a:r>
              <a:rPr lang="fi-FI" sz="1800" b="1" dirty="0" err="1" smtClean="0"/>
              <a:t>phosphorous</a:t>
            </a:r>
            <a:r>
              <a:rPr lang="fi-FI" sz="1800" b="1" dirty="0" smtClean="0"/>
              <a:t> (P) </a:t>
            </a:r>
            <a:r>
              <a:rPr lang="fi-FI" sz="1800" b="1" dirty="0" err="1" smtClean="0"/>
              <a:t>leaching</a:t>
            </a:r>
            <a:r>
              <a:rPr lang="fi-FI" sz="1800" b="1" dirty="0" smtClean="0"/>
              <a:t> in </a:t>
            </a:r>
            <a:r>
              <a:rPr lang="fi-FI" sz="1800" b="1" dirty="0" err="1" smtClean="0"/>
              <a:t>forested</a:t>
            </a:r>
            <a:r>
              <a:rPr lang="fi-FI" sz="1800" b="1" dirty="0" smtClean="0"/>
              <a:t> </a:t>
            </a:r>
            <a:r>
              <a:rPr lang="fi-FI" sz="1800" b="1" dirty="0" err="1" smtClean="0"/>
              <a:t>catchments</a:t>
            </a:r>
            <a:endParaRPr lang="fi-FI" sz="1800" b="1" dirty="0" smtClean="0"/>
          </a:p>
          <a:p>
            <a:r>
              <a:rPr lang="fi-FI" sz="1800" b="1" dirty="0" err="1" smtClean="0"/>
              <a:t>Model</a:t>
            </a:r>
            <a:r>
              <a:rPr lang="fi-FI" sz="1800" b="1" dirty="0" smtClean="0"/>
              <a:t> </a:t>
            </a:r>
            <a:r>
              <a:rPr lang="fi-FI" sz="1800" b="1" dirty="0" err="1" smtClean="0"/>
              <a:t>key</a:t>
            </a:r>
            <a:r>
              <a:rPr lang="fi-FI" sz="1800" b="1" dirty="0" smtClean="0"/>
              <a:t> </a:t>
            </a:r>
            <a:r>
              <a:rPr lang="fi-FI" sz="1800" b="1" dirty="0" err="1" smtClean="0"/>
              <a:t>features</a:t>
            </a:r>
            <a:r>
              <a:rPr lang="fi-FI" sz="1800" b="1" dirty="0" smtClean="0"/>
              <a:t>:</a:t>
            </a:r>
          </a:p>
          <a:p>
            <a:pPr marL="400050" lvl="1" indent="0">
              <a:buNone/>
            </a:pPr>
            <a:r>
              <a:rPr lang="fi-FI" sz="1400" dirty="0"/>
              <a:t> </a:t>
            </a:r>
            <a:r>
              <a:rPr lang="fi-FI" sz="1400" dirty="0" smtClean="0"/>
              <a:t>     - </a:t>
            </a:r>
            <a:r>
              <a:rPr lang="fi-FI" sz="1400" dirty="0" err="1" smtClean="0"/>
              <a:t>Grid-based</a:t>
            </a:r>
            <a:r>
              <a:rPr lang="fi-FI" sz="1400" dirty="0" smtClean="0"/>
              <a:t> </a:t>
            </a:r>
            <a:r>
              <a:rPr lang="fi-FI" sz="1400" dirty="0" err="1" smtClean="0"/>
              <a:t>nutrient</a:t>
            </a:r>
            <a:r>
              <a:rPr lang="fi-FI" sz="1400" dirty="0" smtClean="0"/>
              <a:t> </a:t>
            </a:r>
            <a:r>
              <a:rPr lang="fi-FI" sz="1400" dirty="0" err="1" smtClean="0"/>
              <a:t>balance</a:t>
            </a:r>
            <a:r>
              <a:rPr lang="fi-FI" sz="1400" dirty="0" smtClean="0"/>
              <a:t> (</a:t>
            </a:r>
            <a:r>
              <a:rPr lang="el-GR" sz="1400" dirty="0" smtClean="0"/>
              <a:t>Δ</a:t>
            </a:r>
            <a:r>
              <a:rPr lang="fi-FI" sz="1400" dirty="0" err="1" smtClean="0"/>
              <a:t>storage</a:t>
            </a:r>
            <a:r>
              <a:rPr lang="fi-FI" sz="1400" dirty="0" smtClean="0"/>
              <a:t> = release - </a:t>
            </a:r>
            <a:r>
              <a:rPr lang="fi-FI" sz="1400" dirty="0" err="1" smtClean="0"/>
              <a:t>uptake</a:t>
            </a:r>
            <a:r>
              <a:rPr lang="fi-FI" sz="1400" dirty="0" smtClean="0"/>
              <a:t>)</a:t>
            </a:r>
          </a:p>
          <a:p>
            <a:pPr marL="400050" lvl="1" indent="0">
              <a:buNone/>
            </a:pPr>
            <a:r>
              <a:rPr lang="fi-FI" sz="1400" dirty="0" smtClean="0"/>
              <a:t>      - </a:t>
            </a:r>
            <a:r>
              <a:rPr lang="fi-FI" sz="1400" dirty="0" err="1" smtClean="0"/>
              <a:t>Nutrient</a:t>
            </a:r>
            <a:r>
              <a:rPr lang="fi-FI" sz="1400" dirty="0" smtClean="0"/>
              <a:t> </a:t>
            </a:r>
            <a:r>
              <a:rPr lang="fi-FI" sz="1400" dirty="0" err="1" smtClean="0"/>
              <a:t>concentration</a:t>
            </a:r>
            <a:r>
              <a:rPr lang="fi-FI" sz="1400" dirty="0" smtClean="0"/>
              <a:t> </a:t>
            </a:r>
            <a:r>
              <a:rPr lang="fi-FI" sz="1400" dirty="0" err="1" smtClean="0"/>
              <a:t>prediction</a:t>
            </a:r>
            <a:r>
              <a:rPr lang="fi-FI" sz="1400" dirty="0" smtClean="0"/>
              <a:t> (</a:t>
            </a:r>
            <a:r>
              <a:rPr lang="fi-FI" sz="1400" dirty="0" err="1" smtClean="0"/>
              <a:t>conc</a:t>
            </a:r>
            <a:r>
              <a:rPr lang="fi-FI" sz="1400" dirty="0"/>
              <a:t> </a:t>
            </a:r>
            <a:r>
              <a:rPr lang="fi-FI" sz="1400" dirty="0" smtClean="0"/>
              <a:t>= </a:t>
            </a:r>
            <a:r>
              <a:rPr lang="fi-FI" sz="1400" dirty="0" err="1" smtClean="0"/>
              <a:t>storage/water_volume</a:t>
            </a:r>
            <a:r>
              <a:rPr lang="fi-FI" sz="1400" dirty="0" smtClean="0"/>
              <a:t>)</a:t>
            </a:r>
          </a:p>
          <a:p>
            <a:pPr marL="400050" lvl="1" indent="0">
              <a:buNone/>
            </a:pPr>
            <a:r>
              <a:rPr lang="fi-FI" sz="1400" dirty="0"/>
              <a:t> </a:t>
            </a:r>
            <a:r>
              <a:rPr lang="fi-FI" sz="1400" dirty="0" smtClean="0"/>
              <a:t>     - </a:t>
            </a:r>
            <a:r>
              <a:rPr lang="fi-FI" sz="1400" dirty="0" err="1" smtClean="0"/>
              <a:t>Export</a:t>
            </a:r>
            <a:r>
              <a:rPr lang="fi-FI" sz="1400" dirty="0" smtClean="0"/>
              <a:t> </a:t>
            </a:r>
            <a:r>
              <a:rPr lang="fi-FI" sz="1400" dirty="0" err="1" smtClean="0"/>
              <a:t>loading</a:t>
            </a:r>
            <a:r>
              <a:rPr lang="fi-FI" sz="1400" dirty="0" smtClean="0"/>
              <a:t> </a:t>
            </a:r>
            <a:r>
              <a:rPr lang="fi-FI" sz="1400" dirty="0" err="1" smtClean="0"/>
              <a:t>simulation</a:t>
            </a:r>
            <a:r>
              <a:rPr lang="fi-FI" sz="1400" dirty="0" smtClean="0"/>
              <a:t> </a:t>
            </a:r>
            <a:r>
              <a:rPr lang="fi-FI" sz="1400" dirty="0" err="1" smtClean="0"/>
              <a:t>based</a:t>
            </a:r>
            <a:r>
              <a:rPr lang="fi-FI" sz="1400" dirty="0" smtClean="0"/>
              <a:t> on </a:t>
            </a:r>
            <a:r>
              <a:rPr lang="fi-FI" sz="1400" dirty="0" err="1" smtClean="0"/>
              <a:t>SpatHy</a:t>
            </a:r>
            <a:r>
              <a:rPr lang="fi-FI" sz="1400" dirty="0" smtClean="0"/>
              <a:t> </a:t>
            </a:r>
            <a:r>
              <a:rPr lang="fi-FI" sz="1400" dirty="0" err="1" smtClean="0"/>
              <a:t>runoff</a:t>
            </a:r>
            <a:r>
              <a:rPr lang="fi-FI" sz="1400" dirty="0" smtClean="0"/>
              <a:t> </a:t>
            </a:r>
            <a:r>
              <a:rPr lang="fi-FI" sz="1400" dirty="0" err="1" smtClean="0"/>
              <a:t>prediction</a:t>
            </a:r>
            <a:endParaRPr lang="fi-FI" sz="1400" dirty="0" smtClean="0"/>
          </a:p>
          <a:p>
            <a:pPr marL="400050" lvl="1" indent="0">
              <a:buNone/>
            </a:pPr>
            <a:r>
              <a:rPr lang="fi-FI" sz="1400" dirty="0"/>
              <a:t> </a:t>
            </a:r>
            <a:r>
              <a:rPr lang="fi-FI" sz="1400" dirty="0" smtClean="0"/>
              <a:t>     - </a:t>
            </a:r>
            <a:r>
              <a:rPr lang="fi-FI" sz="1400" dirty="0" err="1" smtClean="0"/>
              <a:t>Spatiotemporal</a:t>
            </a:r>
            <a:r>
              <a:rPr lang="fi-FI" sz="1400" dirty="0" smtClean="0"/>
              <a:t> </a:t>
            </a:r>
            <a:r>
              <a:rPr lang="fi-FI" sz="1400" dirty="0" err="1" smtClean="0"/>
              <a:t>modelling</a:t>
            </a:r>
            <a:r>
              <a:rPr lang="fi-FI" sz="1400" dirty="0" smtClean="0"/>
              <a:t> of </a:t>
            </a:r>
            <a:r>
              <a:rPr lang="fi-FI" sz="1400" dirty="0" err="1" smtClean="0"/>
              <a:t>nutrient</a:t>
            </a:r>
            <a:r>
              <a:rPr lang="fi-FI" sz="1400" dirty="0" smtClean="0"/>
              <a:t> </a:t>
            </a:r>
            <a:r>
              <a:rPr lang="fi-FI" sz="1400" dirty="0" err="1" smtClean="0"/>
              <a:t>dynamics</a:t>
            </a:r>
            <a:endParaRPr lang="fi-FI" sz="1400" dirty="0" smtClean="0"/>
          </a:p>
          <a:p>
            <a:endParaRPr lang="fi-FI" sz="2000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b="7058"/>
          <a:stretch/>
        </p:blipFill>
        <p:spPr bwMode="auto">
          <a:xfrm>
            <a:off x="838200" y="2971800"/>
            <a:ext cx="7535562" cy="3657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Mingfu Guan at Natural Resources Institute Finland (Luke), Loughborough Univers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173" y="3016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65173" y="1249363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1400" dirty="0" smtClean="0">
                <a:solidFill>
                  <a:prstClr val="black"/>
                </a:solidFill>
                <a:latin typeface="Calibri"/>
                <a:ea typeface="+mn-ea"/>
              </a:rPr>
              <a:t>Mingfu Guan</a:t>
            </a:r>
            <a:endParaRPr lang="fi-FI" sz="14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87115"/>
            <a:ext cx="2791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FRESHHABIT (2016-2022, EU LIFE+)</a:t>
            </a:r>
            <a:endParaRPr lang="fi-FI" sz="1200" dirty="0"/>
          </a:p>
        </p:txBody>
      </p:sp>
      <p:pic>
        <p:nvPicPr>
          <p:cNvPr id="2050" name="Picture 2" descr="Kuvahaun tulos haulle ari laur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173" y="1598417"/>
            <a:ext cx="1101724" cy="110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107722" y="2664023"/>
            <a:ext cx="934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1400" dirty="0" smtClean="0">
                <a:solidFill>
                  <a:prstClr val="black"/>
                </a:solidFill>
                <a:latin typeface="Calibri"/>
                <a:ea typeface="+mn-ea"/>
              </a:rPr>
              <a:t>Ari Lauren</a:t>
            </a:r>
            <a:endParaRPr lang="fi-FI" sz="14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089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77031" y="438842"/>
            <a:ext cx="8305800" cy="2934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fi-FI" sz="2200" b="1" dirty="0" smtClean="0">
                <a:solidFill>
                  <a:prstClr val="black"/>
                </a:solidFill>
              </a:rPr>
              <a:t>N and P </a:t>
            </a:r>
            <a:r>
              <a:rPr lang="fi-FI" sz="2200" b="1" dirty="0" err="1" smtClean="0">
                <a:solidFill>
                  <a:prstClr val="black"/>
                </a:solidFill>
              </a:rPr>
              <a:t>concentration</a:t>
            </a:r>
            <a:endParaRPr lang="fi-FI" sz="2200" b="1" dirty="0" smtClean="0">
              <a:solidFill>
                <a:prstClr val="black"/>
              </a:solidFill>
            </a:endParaRP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fi-FI" sz="1800" dirty="0" smtClean="0">
                <a:solidFill>
                  <a:prstClr val="black"/>
                </a:solidFill>
              </a:rPr>
              <a:t>       </a:t>
            </a:r>
            <a:r>
              <a:rPr lang="fi-FI" sz="1800" dirty="0" err="1" smtClean="0">
                <a:solidFill>
                  <a:prstClr val="black"/>
                </a:solidFill>
              </a:rPr>
              <a:t>Nutrient</a:t>
            </a:r>
            <a:r>
              <a:rPr lang="fi-FI" sz="1800" dirty="0" smtClean="0">
                <a:solidFill>
                  <a:prstClr val="black"/>
                </a:solidFill>
              </a:rPr>
              <a:t> </a:t>
            </a:r>
            <a:r>
              <a:rPr lang="fi-FI" sz="1800" dirty="0" err="1" smtClean="0">
                <a:solidFill>
                  <a:prstClr val="black"/>
                </a:solidFill>
              </a:rPr>
              <a:t>concentration</a:t>
            </a:r>
            <a:r>
              <a:rPr lang="fi-FI" sz="1800" dirty="0" smtClean="0">
                <a:solidFill>
                  <a:prstClr val="black"/>
                </a:solidFill>
              </a:rPr>
              <a:t> is </a:t>
            </a:r>
            <a:r>
              <a:rPr lang="fi-FI" sz="1800" dirty="0" err="1" smtClean="0">
                <a:solidFill>
                  <a:prstClr val="black"/>
                </a:solidFill>
              </a:rPr>
              <a:t>reasonably</a:t>
            </a:r>
            <a:r>
              <a:rPr lang="fi-FI" sz="1800" dirty="0" smtClean="0">
                <a:solidFill>
                  <a:prstClr val="black"/>
                </a:solidFill>
              </a:rPr>
              <a:t> </a:t>
            </a:r>
            <a:r>
              <a:rPr lang="fi-FI" sz="1800" dirty="0" err="1" smtClean="0">
                <a:solidFill>
                  <a:prstClr val="black"/>
                </a:solidFill>
              </a:rPr>
              <a:t>predicted</a:t>
            </a:r>
            <a:r>
              <a:rPr lang="fi-FI" sz="1800" dirty="0">
                <a:solidFill>
                  <a:prstClr val="black"/>
                </a:solidFill>
              </a:rPr>
              <a:t> </a:t>
            </a:r>
            <a:r>
              <a:rPr lang="fi-FI" sz="1800" dirty="0" err="1" smtClean="0">
                <a:solidFill>
                  <a:prstClr val="black"/>
                </a:solidFill>
              </a:rPr>
              <a:t>considering</a:t>
            </a:r>
            <a:r>
              <a:rPr lang="fi-FI" sz="1800" dirty="0" smtClean="0">
                <a:solidFill>
                  <a:prstClr val="black"/>
                </a:solidFill>
              </a:rPr>
              <a:t> the </a:t>
            </a:r>
            <a:r>
              <a:rPr lang="fi-FI" sz="1800" dirty="0" err="1" smtClean="0">
                <a:solidFill>
                  <a:prstClr val="black"/>
                </a:solidFill>
              </a:rPr>
              <a:t>complex</a:t>
            </a:r>
            <a:r>
              <a:rPr lang="fi-FI" sz="1800" dirty="0" smtClean="0">
                <a:solidFill>
                  <a:prstClr val="black"/>
                </a:solidFill>
              </a:rPr>
              <a:t> </a:t>
            </a:r>
            <a:r>
              <a:rPr lang="fi-FI" sz="1800" dirty="0" err="1" smtClean="0">
                <a:solidFill>
                  <a:prstClr val="black"/>
                </a:solidFill>
              </a:rPr>
              <a:t>chemical</a:t>
            </a:r>
            <a:r>
              <a:rPr lang="fi-FI" sz="1800" dirty="0" smtClean="0">
                <a:solidFill>
                  <a:prstClr val="black"/>
                </a:solidFill>
              </a:rPr>
              <a:t> </a:t>
            </a:r>
            <a:r>
              <a:rPr lang="fi-FI" sz="1800" dirty="0" err="1" smtClean="0">
                <a:solidFill>
                  <a:prstClr val="black"/>
                </a:solidFill>
              </a:rPr>
              <a:t>process</a:t>
            </a:r>
            <a:r>
              <a:rPr lang="fi-FI" sz="1800" dirty="0" smtClean="0">
                <a:solidFill>
                  <a:prstClr val="black"/>
                </a:solidFill>
              </a:rPr>
              <a:t> and a </a:t>
            </a:r>
            <a:r>
              <a:rPr lang="fi-FI" sz="1800" dirty="0" err="1" smtClean="0">
                <a:solidFill>
                  <a:prstClr val="black"/>
                </a:solidFill>
              </a:rPr>
              <a:t>series</a:t>
            </a:r>
            <a:r>
              <a:rPr lang="fi-FI" sz="1800" dirty="0" smtClean="0">
                <a:solidFill>
                  <a:prstClr val="black"/>
                </a:solidFill>
              </a:rPr>
              <a:t> of </a:t>
            </a:r>
            <a:r>
              <a:rPr lang="fi-FI" sz="1800" dirty="0" err="1" smtClean="0">
                <a:solidFill>
                  <a:prstClr val="black"/>
                </a:solidFill>
              </a:rPr>
              <a:t>uncertainties</a:t>
            </a:r>
            <a:r>
              <a:rPr lang="fi-FI" sz="1800" dirty="0" smtClean="0">
                <a:solidFill>
                  <a:prstClr val="black"/>
                </a:solidFill>
              </a:rPr>
              <a:t> of </a:t>
            </a:r>
            <a:r>
              <a:rPr lang="fi-FI" sz="1800" dirty="0" err="1" smtClean="0">
                <a:solidFill>
                  <a:prstClr val="black"/>
                </a:solidFill>
              </a:rPr>
              <a:t>parameters</a:t>
            </a:r>
            <a:r>
              <a:rPr lang="fi-FI" sz="1800" dirty="0" smtClean="0">
                <a:solidFill>
                  <a:prstClr val="black"/>
                </a:solidFill>
              </a:rPr>
              <a:t> and input data.  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55" y="1504949"/>
            <a:ext cx="3026433" cy="1868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772" y="1475044"/>
            <a:ext cx="3124200" cy="1898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83155" y="3426449"/>
            <a:ext cx="8153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fi-FI" sz="2200" b="1" dirty="0" smtClean="0">
                <a:solidFill>
                  <a:prstClr val="black"/>
                </a:solidFill>
              </a:rPr>
              <a:t>Daily and </a:t>
            </a:r>
            <a:r>
              <a:rPr lang="fi-FI" sz="2200" b="1" dirty="0" err="1" smtClean="0">
                <a:solidFill>
                  <a:prstClr val="black"/>
                </a:solidFill>
              </a:rPr>
              <a:t>monthly</a:t>
            </a:r>
            <a:r>
              <a:rPr lang="fi-FI" sz="2200" b="1" dirty="0" smtClean="0">
                <a:solidFill>
                  <a:prstClr val="black"/>
                </a:solidFill>
              </a:rPr>
              <a:t> N and P </a:t>
            </a:r>
            <a:r>
              <a:rPr lang="fi-FI" sz="2200" b="1" dirty="0" err="1" smtClean="0">
                <a:solidFill>
                  <a:prstClr val="black"/>
                </a:solidFill>
              </a:rPr>
              <a:t>export</a:t>
            </a:r>
            <a:r>
              <a:rPr lang="fi-FI" sz="2200" b="1" dirty="0" smtClean="0">
                <a:solidFill>
                  <a:prstClr val="black"/>
                </a:solidFill>
              </a:rPr>
              <a:t> </a:t>
            </a:r>
            <a:r>
              <a:rPr lang="fi-FI" sz="2200" b="1" dirty="0" err="1" smtClean="0">
                <a:solidFill>
                  <a:prstClr val="black"/>
                </a:solidFill>
              </a:rPr>
              <a:t>loading</a:t>
            </a:r>
            <a:endParaRPr lang="fi-FI" sz="2200" b="1" dirty="0" smtClean="0">
              <a:solidFill>
                <a:prstClr val="black"/>
              </a:solidFill>
            </a:endParaRPr>
          </a:p>
          <a:p>
            <a:pPr marL="0" lvl="1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fi-FI" sz="1800" dirty="0" smtClean="0">
                <a:solidFill>
                  <a:prstClr val="black"/>
                </a:solidFill>
              </a:rPr>
              <a:t>       </a:t>
            </a:r>
            <a:r>
              <a:rPr lang="en-US" sz="1800" dirty="0" smtClean="0">
                <a:solidFill>
                  <a:prstClr val="black"/>
                </a:solidFill>
              </a:rPr>
              <a:t>Good performance in the prediction of export loading verifies the </a:t>
            </a:r>
            <a:r>
              <a:rPr lang="en-US" sz="1800" dirty="0">
                <a:solidFill>
                  <a:prstClr val="black"/>
                </a:solidFill>
              </a:rPr>
              <a:t>controlling role of hydrology on </a:t>
            </a:r>
            <a:r>
              <a:rPr lang="en-US" sz="1800" dirty="0" smtClean="0">
                <a:solidFill>
                  <a:prstClr val="black"/>
                </a:solidFill>
              </a:rPr>
              <a:t>nutrient transport </a:t>
            </a:r>
            <a:r>
              <a:rPr lang="en-US" sz="1800" dirty="0">
                <a:solidFill>
                  <a:prstClr val="black"/>
                </a:solidFill>
              </a:rPr>
              <a:t>processes. </a:t>
            </a:r>
            <a:endParaRPr lang="fi-FI" sz="1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2" descr="D:\LUKE_work\SVE_catchment\Spathy_runs\22\Nload_2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49"/>
          <a:stretch/>
        </p:blipFill>
        <p:spPr bwMode="auto">
          <a:xfrm>
            <a:off x="1092755" y="4493249"/>
            <a:ext cx="3454879" cy="184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D:\LUKE_work\SVE_catchment\Spathy_runs\22\Pload_22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25"/>
          <a:stretch/>
        </p:blipFill>
        <p:spPr bwMode="auto">
          <a:xfrm>
            <a:off x="4547634" y="4515055"/>
            <a:ext cx="3309668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881834" y="6149178"/>
            <a:ext cx="6248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1600" dirty="0">
                <a:solidFill>
                  <a:prstClr val="black"/>
                </a:solidFill>
                <a:latin typeface="Calibri"/>
                <a:ea typeface="+mn-ea"/>
              </a:rPr>
              <a:t>Daily N and P </a:t>
            </a:r>
            <a:r>
              <a:rPr lang="fi-FI" sz="1600" dirty="0" err="1">
                <a:solidFill>
                  <a:prstClr val="black"/>
                </a:solidFill>
                <a:latin typeface="Calibri"/>
                <a:ea typeface="+mn-ea"/>
              </a:rPr>
              <a:t>export</a:t>
            </a:r>
            <a:r>
              <a:rPr lang="fi-FI" sz="1600" dirty="0">
                <a:solidFill>
                  <a:prstClr val="black"/>
                </a:solidFill>
                <a:latin typeface="Calibri"/>
                <a:ea typeface="+mn-ea"/>
              </a:rPr>
              <a:t> </a:t>
            </a:r>
            <a:r>
              <a:rPr lang="fi-FI" sz="1600" dirty="0" err="1">
                <a:solidFill>
                  <a:prstClr val="black"/>
                </a:solidFill>
                <a:latin typeface="Calibri"/>
                <a:ea typeface="+mn-ea"/>
              </a:rPr>
              <a:t>loading</a:t>
            </a:r>
            <a:r>
              <a:rPr lang="fi-FI" sz="1600" dirty="0">
                <a:solidFill>
                  <a:prstClr val="black"/>
                </a:solidFill>
                <a:latin typeface="Calibri"/>
                <a:ea typeface="+mn-ea"/>
              </a:rPr>
              <a:t>: NSC = 0.76, </a:t>
            </a:r>
            <a:r>
              <a:rPr lang="fi-FI" sz="1600" dirty="0" err="1">
                <a:solidFill>
                  <a:prstClr val="black"/>
                </a:solidFill>
                <a:latin typeface="Calibri"/>
                <a:ea typeface="+mn-ea"/>
              </a:rPr>
              <a:t>correlation</a:t>
            </a:r>
            <a:r>
              <a:rPr lang="fi-FI" sz="1600" dirty="0">
                <a:solidFill>
                  <a:prstClr val="black"/>
                </a:solidFill>
                <a:latin typeface="Calibri"/>
                <a:ea typeface="+mn-ea"/>
              </a:rPr>
              <a:t> </a:t>
            </a:r>
            <a:r>
              <a:rPr lang="fi-FI" sz="1600" dirty="0" err="1">
                <a:solidFill>
                  <a:prstClr val="black"/>
                </a:solidFill>
                <a:latin typeface="Calibri"/>
                <a:ea typeface="+mn-ea"/>
              </a:rPr>
              <a:t>coef</a:t>
            </a:r>
            <a:r>
              <a:rPr lang="fi-FI" sz="1600" dirty="0">
                <a:solidFill>
                  <a:prstClr val="black"/>
                </a:solidFill>
                <a:latin typeface="Calibri"/>
                <a:ea typeface="+mn-ea"/>
              </a:rPr>
              <a:t>.= 0.81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7031" y="9035053"/>
            <a:ext cx="2791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FRESHHABIT (2016-2022, EU LIFE+)</a:t>
            </a:r>
            <a:endParaRPr lang="fi-FI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52961" y="6587115"/>
            <a:ext cx="2791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FRESHHABIT (2016-2022, EU LIFE+)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1852130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 b="24617"/>
          <a:stretch/>
        </p:blipFill>
        <p:spPr>
          <a:xfrm>
            <a:off x="140561" y="4269719"/>
            <a:ext cx="2601022" cy="107450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456" y="787411"/>
            <a:ext cx="9403248" cy="2686642"/>
          </a:xfrm>
        </p:spPr>
      </p:pic>
      <p:grpSp>
        <p:nvGrpSpPr>
          <p:cNvPr id="27" name="Group 26"/>
          <p:cNvGrpSpPr/>
          <p:nvPr/>
        </p:nvGrpSpPr>
        <p:grpSpPr>
          <a:xfrm>
            <a:off x="1103342" y="2374893"/>
            <a:ext cx="946410" cy="622883"/>
            <a:chOff x="898734" y="2247900"/>
            <a:chExt cx="2464451" cy="1584751"/>
          </a:xfrm>
        </p:grpSpPr>
        <p:sp>
          <p:nvSpPr>
            <p:cNvPr id="16" name="Lightning Bolt 15"/>
            <p:cNvSpPr/>
            <p:nvPr/>
          </p:nvSpPr>
          <p:spPr>
            <a:xfrm>
              <a:off x="898734" y="2838450"/>
              <a:ext cx="514350" cy="533400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sp>
          <p:nvSpPr>
            <p:cNvPr id="17" name="Lightning Bolt 16"/>
            <p:cNvSpPr/>
            <p:nvPr/>
          </p:nvSpPr>
          <p:spPr>
            <a:xfrm>
              <a:off x="1070184" y="2476500"/>
              <a:ext cx="514350" cy="533400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sp>
          <p:nvSpPr>
            <p:cNvPr id="18" name="Sun 17"/>
            <p:cNvSpPr/>
            <p:nvPr/>
          </p:nvSpPr>
          <p:spPr>
            <a:xfrm>
              <a:off x="1798990" y="2286000"/>
              <a:ext cx="562632" cy="533400"/>
            </a:xfrm>
            <a:prstGeom prst="su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sp>
          <p:nvSpPr>
            <p:cNvPr id="19" name="Sun 18"/>
            <p:cNvSpPr/>
            <p:nvPr/>
          </p:nvSpPr>
          <p:spPr>
            <a:xfrm>
              <a:off x="1927764" y="3088372"/>
              <a:ext cx="562632" cy="533400"/>
            </a:xfrm>
            <a:prstGeom prst="su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sp>
          <p:nvSpPr>
            <p:cNvPr id="20" name="Sun 19"/>
            <p:cNvSpPr/>
            <p:nvPr/>
          </p:nvSpPr>
          <p:spPr>
            <a:xfrm>
              <a:off x="2800553" y="2247900"/>
              <a:ext cx="562632" cy="533400"/>
            </a:xfrm>
            <a:prstGeom prst="su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sp>
          <p:nvSpPr>
            <p:cNvPr id="21" name="Cloud 20"/>
            <p:cNvSpPr/>
            <p:nvPr/>
          </p:nvSpPr>
          <p:spPr>
            <a:xfrm>
              <a:off x="2551692" y="2476500"/>
              <a:ext cx="562632" cy="361950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2860304" y="3524307"/>
              <a:ext cx="153611" cy="308344"/>
            </a:xfrm>
            <a:prstGeom prst="line">
              <a:avLst/>
            </a:prstGeom>
            <a:ln>
              <a:solidFill>
                <a:srgbClr val="00B5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952136" y="3522535"/>
              <a:ext cx="153611" cy="308344"/>
            </a:xfrm>
            <a:prstGeom prst="line">
              <a:avLst/>
            </a:prstGeom>
            <a:ln>
              <a:solidFill>
                <a:srgbClr val="00B5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032359" y="3503042"/>
              <a:ext cx="153611" cy="308344"/>
            </a:xfrm>
            <a:prstGeom prst="line">
              <a:avLst/>
            </a:prstGeom>
            <a:ln>
              <a:solidFill>
                <a:srgbClr val="00B5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143807" y="3492409"/>
              <a:ext cx="153611" cy="308344"/>
            </a:xfrm>
            <a:prstGeom prst="line">
              <a:avLst/>
            </a:prstGeom>
            <a:ln>
              <a:solidFill>
                <a:srgbClr val="00B5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loud 25"/>
            <p:cNvSpPr/>
            <p:nvPr/>
          </p:nvSpPr>
          <p:spPr>
            <a:xfrm>
              <a:off x="2732599" y="3164572"/>
              <a:ext cx="562632" cy="457200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11" y="1724799"/>
            <a:ext cx="7619568" cy="4757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7028275" y="4882560"/>
            <a:ext cx="1238724" cy="923330"/>
          </a:xfrm>
          <a:prstGeom prst="rect">
            <a:avLst/>
          </a:prstGeom>
          <a:noFill/>
          <a:ln w="635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dirty="0" err="1" smtClean="0">
                <a:solidFill>
                  <a:prstClr val="black"/>
                </a:solidFill>
                <a:latin typeface="Calibri"/>
                <a:ea typeface="+mn-ea"/>
              </a:rPr>
              <a:t>Rut</a:t>
            </a:r>
            <a:r>
              <a:rPr lang="fi-FI" dirty="0">
                <a:solidFill>
                  <a:prstClr val="black"/>
                </a:solidFill>
                <a:latin typeface="Calibri"/>
                <a:ea typeface="+mn-ea"/>
              </a:rPr>
              <a:t> </a:t>
            </a:r>
            <a:r>
              <a:rPr lang="fi-FI" dirty="0" err="1" smtClean="0">
                <a:solidFill>
                  <a:prstClr val="black"/>
                </a:solidFill>
                <a:latin typeface="Calibri"/>
                <a:ea typeface="+mn-ea"/>
              </a:rPr>
              <a:t>depth</a:t>
            </a:r>
            <a:r>
              <a:rPr lang="fi-FI" dirty="0">
                <a:solidFill>
                  <a:prstClr val="black"/>
                </a:solidFill>
                <a:latin typeface="Calibri"/>
                <a:ea typeface="+mn-ea"/>
              </a:rPr>
              <a:t> </a:t>
            </a:r>
            <a:r>
              <a:rPr lang="fi-FI" dirty="0" err="1" smtClean="0">
                <a:solidFill>
                  <a:prstClr val="black"/>
                </a:solidFill>
                <a:latin typeface="Calibri"/>
                <a:ea typeface="+mn-ea"/>
              </a:rPr>
              <a:t>prediction</a:t>
            </a:r>
            <a:r>
              <a:rPr lang="fi-FI" dirty="0" smtClean="0">
                <a:solidFill>
                  <a:prstClr val="black"/>
                </a:solidFill>
                <a:latin typeface="Calibri"/>
                <a:ea typeface="+mn-ea"/>
              </a:rPr>
              <a:t>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dirty="0" err="1" smtClean="0">
                <a:solidFill>
                  <a:prstClr val="black"/>
                </a:solidFill>
                <a:latin typeface="Calibri"/>
                <a:ea typeface="+mn-ea"/>
              </a:rPr>
              <a:t>f(t</a:t>
            </a:r>
            <a:r>
              <a:rPr lang="fi-FI" dirty="0" smtClean="0">
                <a:solidFill>
                  <a:prstClr val="black"/>
                </a:solidFill>
                <a:latin typeface="Calibri"/>
                <a:ea typeface="+mn-ea"/>
              </a:rPr>
              <a:t>, x, y)</a:t>
            </a:r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6824" y="42626"/>
            <a:ext cx="8229600" cy="871774"/>
          </a:xfrm>
        </p:spPr>
        <p:txBody>
          <a:bodyPr>
            <a:noAutofit/>
          </a:bodyPr>
          <a:lstStyle/>
          <a:p>
            <a:pPr algn="l"/>
            <a:r>
              <a:rPr lang="en-US" sz="2000" b="1" dirty="0"/>
              <a:t>Dynamic forest </a:t>
            </a:r>
            <a:r>
              <a:rPr lang="en-US" sz="2000" b="1" dirty="0" err="1"/>
              <a:t>trafficability</a:t>
            </a:r>
            <a:r>
              <a:rPr lang="en-US" sz="2000" b="1" dirty="0"/>
              <a:t> </a:t>
            </a:r>
            <a:r>
              <a:rPr lang="en-US" sz="2000" b="1" dirty="0" smtClean="0"/>
              <a:t>prediction by </a:t>
            </a:r>
            <a:r>
              <a:rPr lang="en-US" sz="2000" b="1" dirty="0"/>
              <a:t>fusion of open data, </a:t>
            </a:r>
            <a:br>
              <a:rPr lang="en-US" sz="2000" b="1" dirty="0"/>
            </a:br>
            <a:r>
              <a:rPr lang="en-US" sz="2000" b="1" dirty="0"/>
              <a:t>hydrologic forecasts and </a:t>
            </a:r>
            <a:r>
              <a:rPr lang="en-US" sz="2000" b="1" dirty="0" smtClean="0"/>
              <a:t>harvester-measured data</a:t>
            </a:r>
            <a:endParaRPr lang="fi-FI" sz="20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52400" y="6205558"/>
            <a:ext cx="54909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1000" dirty="0">
                <a:solidFill>
                  <a:prstClr val="black"/>
                </a:solidFill>
                <a:latin typeface="Calibri"/>
                <a:ea typeface="+mn-ea"/>
              </a:rPr>
              <a:t>Salmivaara, A., Launiainen, S., Ala-Ilomäki, J., Kulju, S., Laurén, A., Sirén, M., Tuominen, S.,  Finér, L., Uusitalo, J., Nevalainen, P., Pahikkala, T., and Heikkonen, J. </a:t>
            </a:r>
            <a:r>
              <a:rPr lang="fi-FI" sz="1000" dirty="0" smtClean="0">
                <a:solidFill>
                  <a:prstClr val="black"/>
                </a:solidFill>
                <a:latin typeface="Calibri"/>
                <a:ea typeface="+mn-ea"/>
              </a:rPr>
              <a:t>2017. </a:t>
            </a:r>
            <a:r>
              <a:rPr lang="en-US" sz="1000" i="1" dirty="0">
                <a:solidFill>
                  <a:prstClr val="black"/>
                </a:solidFill>
                <a:latin typeface="Calibri"/>
                <a:ea typeface="+mn-ea"/>
              </a:rPr>
              <a:t>Dynamic forest </a:t>
            </a:r>
            <a:r>
              <a:rPr lang="en-US" sz="1000" i="1" dirty="0" err="1">
                <a:solidFill>
                  <a:prstClr val="black"/>
                </a:solidFill>
                <a:latin typeface="Calibri"/>
                <a:ea typeface="+mn-ea"/>
              </a:rPr>
              <a:t>trafficability</a:t>
            </a:r>
            <a:r>
              <a:rPr lang="en-US" sz="1000" i="1" dirty="0">
                <a:solidFill>
                  <a:prstClr val="black"/>
                </a:solidFill>
                <a:latin typeface="Calibri"/>
                <a:ea typeface="+mn-ea"/>
              </a:rPr>
              <a:t> prediction by fusion of open data, hydrologic forecasts and harvester-measured data. </a:t>
            </a:r>
            <a:r>
              <a:rPr lang="fi-FI" sz="1000" i="1" dirty="0" err="1">
                <a:solidFill>
                  <a:prstClr val="black"/>
                </a:solidFill>
                <a:latin typeface="Calibri"/>
                <a:ea typeface="+mn-ea"/>
              </a:rPr>
              <a:t>Poster</a:t>
            </a:r>
            <a:r>
              <a:rPr lang="fi-FI" sz="1000" i="1" dirty="0">
                <a:solidFill>
                  <a:prstClr val="black"/>
                </a:solidFill>
                <a:latin typeface="Calibri"/>
                <a:ea typeface="+mn-ea"/>
              </a:rPr>
              <a:t>.</a:t>
            </a:r>
            <a:endParaRPr lang="fi-FI" sz="10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2" name="AutoShape 2" descr="Kuvahaun tulos haulle Aura Salmivaar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97" y="42626"/>
            <a:ext cx="1054386" cy="67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849167" y="770791"/>
            <a:ext cx="136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1400" dirty="0" smtClean="0">
                <a:solidFill>
                  <a:prstClr val="black"/>
                </a:solidFill>
                <a:latin typeface="Calibri"/>
                <a:ea typeface="+mn-ea"/>
              </a:rPr>
              <a:t>Aura Salmivaara</a:t>
            </a:r>
            <a:endParaRPr lang="fi-FI" sz="14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769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Take</a:t>
            </a:r>
            <a:r>
              <a:rPr lang="fi-FI" dirty="0" smtClean="0"/>
              <a:t> home!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725" y="1123084"/>
            <a:ext cx="7543800" cy="4418013"/>
          </a:xfrm>
        </p:spPr>
        <p:txBody>
          <a:bodyPr/>
          <a:lstStyle/>
          <a:p>
            <a:pPr marL="0" indent="0">
              <a:buNone/>
            </a:pPr>
            <a:endParaRPr lang="fi-FI" dirty="0"/>
          </a:p>
          <a:p>
            <a:r>
              <a:rPr lang="fi-FI" dirty="0" smtClean="0"/>
              <a:t>Daily </a:t>
            </a:r>
            <a:r>
              <a:rPr lang="fi-FI" dirty="0" err="1" smtClean="0"/>
              <a:t>forest</a:t>
            </a:r>
            <a:r>
              <a:rPr lang="fi-FI" dirty="0" smtClean="0"/>
              <a:t> ET </a:t>
            </a:r>
            <a:r>
              <a:rPr lang="fi-FI" dirty="0" err="1" smtClean="0"/>
              <a:t>can</a:t>
            </a:r>
            <a:r>
              <a:rPr lang="fi-FI" dirty="0" smtClean="0"/>
              <a:t>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predicted</a:t>
            </a:r>
            <a:r>
              <a:rPr lang="fi-FI" dirty="0" smtClean="0"/>
              <a:t> with </a:t>
            </a:r>
            <a:r>
              <a:rPr lang="fi-FI" dirty="0" err="1" smtClean="0"/>
              <a:t>simple</a:t>
            </a:r>
            <a:r>
              <a:rPr lang="fi-FI" dirty="0" smtClean="0"/>
              <a:t> </a:t>
            </a:r>
            <a:r>
              <a:rPr lang="fi-FI" dirty="0" err="1" smtClean="0"/>
              <a:t>scheme</a:t>
            </a:r>
            <a:r>
              <a:rPr lang="fi-FI" dirty="0" smtClean="0"/>
              <a:t> with no </a:t>
            </a:r>
            <a:r>
              <a:rPr lang="fi-FI" dirty="0" err="1" smtClean="0"/>
              <a:t>site</a:t>
            </a:r>
            <a:r>
              <a:rPr lang="fi-FI" dirty="0" smtClean="0"/>
              <a:t> / </a:t>
            </a:r>
            <a:r>
              <a:rPr lang="fi-FI" dirty="0" err="1" smtClean="0"/>
              <a:t>catchment-specific</a:t>
            </a:r>
            <a:r>
              <a:rPr lang="fi-FI" dirty="0" smtClean="0"/>
              <a:t> </a:t>
            </a:r>
            <a:r>
              <a:rPr lang="fi-FI" dirty="0" err="1" smtClean="0"/>
              <a:t>calibration</a:t>
            </a:r>
            <a:endParaRPr lang="fi-FI" dirty="0" smtClean="0"/>
          </a:p>
          <a:p>
            <a:r>
              <a:rPr lang="fi-FI" dirty="0" smtClean="0">
                <a:sym typeface="Wingdings" panose="05000000000000000000" pitchFamily="2" charset="2"/>
              </a:rPr>
              <a:t>A </a:t>
            </a:r>
            <a:r>
              <a:rPr lang="fi-FI" dirty="0" err="1" smtClean="0">
                <a:sym typeface="Wingdings" panose="05000000000000000000" pitchFamily="2" charset="2"/>
              </a:rPr>
              <a:t>three-source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model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seems</a:t>
            </a:r>
            <a:r>
              <a:rPr lang="fi-FI" dirty="0" smtClean="0">
                <a:sym typeface="Wingdings" panose="05000000000000000000" pitchFamily="2" charset="2"/>
              </a:rPr>
              <a:t> as a </a:t>
            </a:r>
            <a:r>
              <a:rPr lang="fi-FI" dirty="0" err="1" smtClean="0">
                <a:sym typeface="Wingdings" panose="05000000000000000000" pitchFamily="2" charset="2"/>
              </a:rPr>
              <a:t>good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compromise</a:t>
            </a:r>
            <a:endParaRPr lang="fi-FI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i-FI" dirty="0" smtClean="0">
              <a:sym typeface="Wingdings" panose="05000000000000000000" pitchFamily="2" charset="2"/>
            </a:endParaRPr>
          </a:p>
          <a:p>
            <a:r>
              <a:rPr lang="fi-FI" dirty="0" err="1" smtClean="0">
                <a:sym typeface="Wingdings" panose="05000000000000000000" pitchFamily="2" charset="2"/>
              </a:rPr>
              <a:t>Lot</a:t>
            </a:r>
            <a:r>
              <a:rPr lang="fi-FI" dirty="0" smtClean="0">
                <a:sym typeface="Wingdings" panose="05000000000000000000" pitchFamily="2" charset="2"/>
              </a:rPr>
              <a:t> of </a:t>
            </a:r>
            <a:r>
              <a:rPr lang="fi-FI" dirty="0" err="1" smtClean="0">
                <a:sym typeface="Wingdings" panose="05000000000000000000" pitchFamily="2" charset="2"/>
              </a:rPr>
              <a:t>things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going</a:t>
            </a:r>
            <a:r>
              <a:rPr lang="fi-FI" dirty="0" smtClean="0">
                <a:sym typeface="Wingdings" panose="05000000000000000000" pitchFamily="2" charset="2"/>
              </a:rPr>
              <a:t> on:</a:t>
            </a:r>
          </a:p>
          <a:p>
            <a:pPr lvl="1"/>
            <a:r>
              <a:rPr lang="fi-FI" dirty="0" err="1" smtClean="0">
                <a:sym typeface="Wingdings" panose="05000000000000000000" pitchFamily="2" charset="2"/>
              </a:rPr>
              <a:t>Forest</a:t>
            </a:r>
            <a:r>
              <a:rPr lang="fi-FI" dirty="0" smtClean="0">
                <a:sym typeface="Wingdings" panose="05000000000000000000" pitchFamily="2" charset="2"/>
              </a:rPr>
              <a:t> trafficability</a:t>
            </a:r>
          </a:p>
          <a:p>
            <a:pPr lvl="1"/>
            <a:r>
              <a:rPr lang="fi-FI" dirty="0" err="1" smtClean="0">
                <a:sym typeface="Wingdings" panose="05000000000000000000" pitchFamily="2" charset="2"/>
              </a:rPr>
              <a:t>Towards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spatial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biogeochemistry</a:t>
            </a:r>
            <a:endParaRPr lang="fi-FI" dirty="0">
              <a:sym typeface="Wingdings" panose="05000000000000000000" pitchFamily="2" charset="2"/>
            </a:endParaRPr>
          </a:p>
          <a:p>
            <a:pPr lvl="1"/>
            <a:r>
              <a:rPr lang="fi-FI" dirty="0" err="1" smtClean="0">
                <a:sym typeface="Wingdings" panose="05000000000000000000" pitchFamily="2" charset="2"/>
              </a:rPr>
              <a:t>Radiation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heterogeneity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by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topography</a:t>
            </a:r>
            <a:r>
              <a:rPr lang="fi-FI" dirty="0" smtClean="0">
                <a:sym typeface="Wingdings" panose="05000000000000000000" pitchFamily="2" charset="2"/>
              </a:rPr>
              <a:t> &amp; </a:t>
            </a:r>
            <a:r>
              <a:rPr lang="fi-FI" dirty="0" err="1" smtClean="0">
                <a:sym typeface="Wingdings" panose="05000000000000000000" pitchFamily="2" charset="2"/>
              </a:rPr>
              <a:t>surrounding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canopies</a:t>
            </a:r>
            <a:endParaRPr lang="fi-FI" dirty="0" smtClean="0">
              <a:sym typeface="Wingdings" panose="05000000000000000000" pitchFamily="2" charset="2"/>
            </a:endParaRPr>
          </a:p>
          <a:p>
            <a:pPr lvl="1"/>
            <a:endParaRPr lang="fi-FI" dirty="0" smtClean="0">
              <a:sym typeface="Wingdings" panose="05000000000000000000" pitchFamily="2" charset="2"/>
            </a:endParaRPr>
          </a:p>
          <a:p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What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can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be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done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 at 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one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point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should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be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done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dirty="0" err="1" smtClean="0">
                <a:solidFill>
                  <a:schemeClr val="accent1"/>
                </a:solidFill>
                <a:sym typeface="Wingdings" panose="05000000000000000000" pitchFamily="2" charset="2"/>
              </a:rPr>
              <a:t>spatially</a:t>
            </a:r>
            <a:endParaRPr lang="fi-FI" dirty="0" smtClean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endParaRPr lang="fi-FI" dirty="0" smtClean="0">
              <a:sym typeface="Wingdings" panose="05000000000000000000" pitchFamily="2" charset="2"/>
            </a:endParaRPr>
          </a:p>
          <a:p>
            <a:r>
              <a:rPr lang="fi-FI" dirty="0" err="1" smtClean="0">
                <a:sym typeface="Wingdings" panose="05000000000000000000" pitchFamily="2" charset="2"/>
              </a:rPr>
              <a:t>Codes</a:t>
            </a:r>
            <a:r>
              <a:rPr lang="fi-FI" dirty="0" smtClean="0">
                <a:sym typeface="Wingdings" panose="05000000000000000000" pitchFamily="2" charset="2"/>
              </a:rPr>
              <a:t> (Python 2.7/3.x)</a:t>
            </a:r>
            <a:endParaRPr lang="fi-FI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https://github.com/LukeEcomod/EGU2018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atunnisteen paikkamerkki 3"/>
          <p:cNvSpPr>
            <a:spLocks noGrp="1"/>
          </p:cNvSpPr>
          <p:nvPr>
            <p:ph type="ftr" sz="quarter" idx="4294967295"/>
          </p:nvPr>
        </p:nvSpPr>
        <p:spPr>
          <a:xfrm>
            <a:off x="1343025" y="6419850"/>
            <a:ext cx="3119438" cy="273050"/>
          </a:xfrm>
        </p:spPr>
        <p:txBody>
          <a:bodyPr/>
          <a:lstStyle/>
          <a:p>
            <a:pPr>
              <a:defRPr/>
            </a:pPr>
            <a:r>
              <a:rPr lang="en-US" smtClean="0"/>
              <a:t>https://github.com/LukeEcomod/EGU2018</a:t>
            </a:r>
            <a:endParaRPr lang="en-US" dirty="0"/>
          </a:p>
        </p:txBody>
      </p:sp>
      <p:sp>
        <p:nvSpPr>
          <p:cNvPr id="2" name="Dian numeron paikkamerkki 1"/>
          <p:cNvSpPr>
            <a:spLocks noGrp="1"/>
          </p:cNvSpPr>
          <p:nvPr>
            <p:ph type="sldNum" sz="quarter" idx="4294967295"/>
          </p:nvPr>
        </p:nvSpPr>
        <p:spPr>
          <a:xfrm>
            <a:off x="823913" y="6419850"/>
            <a:ext cx="449262" cy="273050"/>
          </a:xfrm>
        </p:spPr>
        <p:txBody>
          <a:bodyPr/>
          <a:lstStyle/>
          <a:p>
            <a:pPr>
              <a:defRPr/>
            </a:pPr>
            <a:fld id="{F24063CE-6134-4076-8126-77B05686FC41}" type="slidenum">
              <a:rPr lang="en-US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1886" y="3491345"/>
            <a:ext cx="44935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>
                <a:solidFill>
                  <a:schemeClr val="bg1"/>
                </a:solidFill>
              </a:rPr>
              <a:t>contact</a:t>
            </a:r>
            <a:r>
              <a:rPr lang="fi-FI" dirty="0" smtClean="0">
                <a:solidFill>
                  <a:schemeClr val="bg1"/>
                </a:solidFill>
              </a:rPr>
              <a:t>: </a:t>
            </a:r>
            <a:r>
              <a:rPr lang="fi-FI" dirty="0" err="1" smtClean="0">
                <a:solidFill>
                  <a:schemeClr val="bg1"/>
                </a:solidFill>
              </a:rPr>
              <a:t>samuli.launiainen@luke.fi</a:t>
            </a:r>
            <a:endParaRPr lang="fi-FI" dirty="0" smtClean="0">
              <a:solidFill>
                <a:schemeClr val="bg1"/>
              </a:solidFill>
            </a:endParaRPr>
          </a:p>
          <a:p>
            <a:endParaRPr lang="fi-FI" dirty="0" smtClean="0">
              <a:solidFill>
                <a:schemeClr val="bg1"/>
              </a:solidFill>
            </a:endParaRPr>
          </a:p>
          <a:p>
            <a:r>
              <a:rPr lang="fi-FI" dirty="0" smtClean="0">
                <a:solidFill>
                  <a:schemeClr val="bg1"/>
                </a:solidFill>
              </a:rPr>
              <a:t>Presentation </a:t>
            </a:r>
            <a:r>
              <a:rPr lang="fi-FI" dirty="0" err="1" smtClean="0">
                <a:solidFill>
                  <a:schemeClr val="bg1"/>
                </a:solidFill>
              </a:rPr>
              <a:t>available</a:t>
            </a:r>
            <a:r>
              <a:rPr lang="fi-FI" dirty="0" smtClean="0">
                <a:solidFill>
                  <a:schemeClr val="bg1"/>
                </a:solidFill>
              </a:rPr>
              <a:t> at:</a:t>
            </a:r>
          </a:p>
          <a:p>
            <a:r>
              <a:rPr lang="fi-FI" dirty="0" smtClean="0">
                <a:solidFill>
                  <a:schemeClr val="bg1"/>
                </a:solidFill>
              </a:rPr>
              <a:t>https://github.com/LukeEcomod/EGU2018</a:t>
            </a:r>
          </a:p>
          <a:p>
            <a:endParaRPr lang="fi-FI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8"/>
          <p:cNvSpPr>
            <a:spLocks noGrp="1"/>
          </p:cNvSpPr>
          <p:nvPr>
            <p:ph type="title"/>
          </p:nvPr>
        </p:nvSpPr>
        <p:spPr>
          <a:xfrm>
            <a:off x="1733367" y="174861"/>
            <a:ext cx="7543800" cy="1038225"/>
          </a:xfrm>
        </p:spPr>
        <p:txBody>
          <a:bodyPr/>
          <a:lstStyle/>
          <a:p>
            <a:r>
              <a:rPr lang="en-US" altLang="fi-FI" dirty="0" smtClean="0">
                <a:latin typeface="Arial" charset="0"/>
                <a:ea typeface="ＭＳ Ｐゴシック" pitchFamily="34" charset="-128"/>
                <a:cs typeface="Arial" charset="0"/>
              </a:rPr>
              <a:t>Background</a:t>
            </a:r>
          </a:p>
        </p:txBody>
      </p:sp>
      <p:sp>
        <p:nvSpPr>
          <p:cNvPr id="21507" name="Content Placeholder 9"/>
          <p:cNvSpPr>
            <a:spLocks noGrp="1"/>
          </p:cNvSpPr>
          <p:nvPr>
            <p:ph idx="1"/>
          </p:nvPr>
        </p:nvSpPr>
        <p:spPr>
          <a:xfrm>
            <a:off x="1836358" y="900691"/>
            <a:ext cx="6583247" cy="4418013"/>
          </a:xfrm>
        </p:spPr>
        <p:txBody>
          <a:bodyPr/>
          <a:lstStyle/>
          <a:p>
            <a:r>
              <a:rPr lang="en-US" altLang="fi-FI" sz="1800" dirty="0" smtClean="0">
                <a:latin typeface="Arial" charset="0"/>
                <a:ea typeface="ＭＳ Ｐゴシック" pitchFamily="34" charset="-128"/>
                <a:cs typeface="Arial" charset="0"/>
              </a:rPr>
              <a:t>Boreal mixed coniferous forests cover ~80% of land area in Finland</a:t>
            </a:r>
          </a:p>
          <a:p>
            <a:r>
              <a:rPr lang="en-US" altLang="fi-FI" sz="1800" dirty="0" smtClean="0">
                <a:latin typeface="Arial" charset="0"/>
                <a:ea typeface="ＭＳ Ｐゴシック" pitchFamily="34" charset="-128"/>
                <a:cs typeface="Arial" charset="0"/>
              </a:rPr>
              <a:t>Forest management creates mosaic landscape</a:t>
            </a:r>
          </a:p>
          <a:p>
            <a:r>
              <a:rPr lang="en-US" altLang="fi-FI" sz="1800" dirty="0" smtClean="0">
                <a:latin typeface="Arial" charset="0"/>
                <a:ea typeface="ＭＳ Ｐゴシック" pitchFamily="34" charset="-128"/>
                <a:cs typeface="Arial" charset="0"/>
              </a:rPr>
              <a:t>Why actual ET and its spatial variability?</a:t>
            </a:r>
          </a:p>
          <a:p>
            <a:pPr lvl="1"/>
            <a:r>
              <a:rPr lang="en-US" altLang="fi-FI" sz="1600" dirty="0" smtClean="0">
                <a:latin typeface="Arial" charset="0"/>
                <a:ea typeface="ＭＳ Ｐゴシック" pitchFamily="34" charset="-128"/>
                <a:cs typeface="Arial" charset="0"/>
              </a:rPr>
              <a:t>Soil moisture &amp; biogeochemical cycles, growth and climate feedback</a:t>
            </a:r>
          </a:p>
          <a:p>
            <a:pPr lvl="1"/>
            <a:r>
              <a:rPr lang="en-US" altLang="fi-FI" sz="1600" dirty="0" smtClean="0">
                <a:latin typeface="Arial" charset="0"/>
                <a:ea typeface="ＭＳ Ｐゴシック" pitchFamily="34" charset="-128"/>
                <a:cs typeface="Arial" charset="0"/>
              </a:rPr>
              <a:t>Improved description of ET will reduce uncertainties in catchment models</a:t>
            </a:r>
            <a:endParaRPr lang="en-US" altLang="fi-FI" sz="1800" b="1" dirty="0" smtClean="0">
              <a:solidFill>
                <a:schemeClr val="accent1"/>
              </a:solidFill>
              <a:latin typeface="Arial" charset="0"/>
              <a:ea typeface="ＭＳ Ｐゴシック" pitchFamily="34" charset="-128"/>
              <a:cs typeface="Arial" charset="0"/>
            </a:endParaRPr>
          </a:p>
          <a:p>
            <a:pPr marL="0" indent="0">
              <a:buNone/>
            </a:pPr>
            <a:endParaRPr lang="en-US" altLang="fi-FI" sz="1800" b="1" dirty="0" smtClean="0">
              <a:solidFill>
                <a:schemeClr val="accent1"/>
              </a:solidFill>
              <a:latin typeface="Arial" charset="0"/>
              <a:ea typeface="ＭＳ Ｐゴシック" pitchFamily="34" charset="-128"/>
              <a:cs typeface="Arial" charset="0"/>
            </a:endParaRPr>
          </a:p>
          <a:p>
            <a:pPr marL="0" indent="0">
              <a:buNone/>
            </a:pPr>
            <a:r>
              <a:rPr lang="en-US" altLang="fi-FI" sz="1800" b="1" dirty="0" smtClean="0">
                <a:solidFill>
                  <a:schemeClr val="accent1"/>
                </a:solidFill>
                <a:latin typeface="Arial" charset="0"/>
                <a:ea typeface="ＭＳ Ｐゴシック" pitchFamily="34" charset="-128"/>
                <a:cs typeface="Arial" charset="0"/>
              </a:rPr>
              <a:t>Objectives:</a:t>
            </a:r>
          </a:p>
          <a:p>
            <a:pPr marL="457200" indent="-457200">
              <a:buFont typeface="+mj-lt"/>
              <a:buAutoNum type="arabicParenR"/>
            </a:pPr>
            <a:r>
              <a:rPr lang="fi-FI" sz="1800" dirty="0" err="1"/>
              <a:t>Develop</a:t>
            </a:r>
            <a:r>
              <a:rPr lang="fi-FI" sz="1800" dirty="0"/>
              <a:t> </a:t>
            </a:r>
            <a:r>
              <a:rPr lang="fi-FI" sz="1800" dirty="0" err="1" smtClean="0"/>
              <a:t>generic</a:t>
            </a:r>
            <a:r>
              <a:rPr lang="fi-FI" sz="1800" dirty="0" smtClean="0"/>
              <a:t> daily </a:t>
            </a:r>
            <a:r>
              <a:rPr lang="fi-FI" sz="1800" dirty="0" err="1" smtClean="0"/>
              <a:t>stand-level</a:t>
            </a:r>
            <a:r>
              <a:rPr lang="fi-FI" sz="1800" dirty="0" smtClean="0"/>
              <a:t> ET </a:t>
            </a:r>
            <a:r>
              <a:rPr lang="fi-FI" sz="1800" dirty="0" err="1" smtClean="0"/>
              <a:t>model</a:t>
            </a:r>
            <a:r>
              <a:rPr lang="fi-FI" sz="1800" dirty="0"/>
              <a:t> </a:t>
            </a:r>
            <a:endParaRPr lang="fi-FI" sz="1800" dirty="0" smtClean="0"/>
          </a:p>
          <a:p>
            <a:pPr lvl="1"/>
            <a:r>
              <a:rPr lang="fi-FI" sz="1600" dirty="0" err="1" smtClean="0"/>
              <a:t>validate</a:t>
            </a:r>
            <a:r>
              <a:rPr lang="fi-FI" sz="1600" dirty="0" smtClean="0"/>
              <a:t> </a:t>
            </a:r>
            <a:r>
              <a:rPr lang="fi-FI" sz="1600" dirty="0" err="1"/>
              <a:t>against</a:t>
            </a:r>
            <a:r>
              <a:rPr lang="fi-FI" sz="1600" dirty="0"/>
              <a:t> </a:t>
            </a:r>
            <a:r>
              <a:rPr lang="fi-FI" sz="1600" dirty="0" err="1" smtClean="0"/>
              <a:t>eddy-covariance</a:t>
            </a:r>
            <a:r>
              <a:rPr lang="fi-FI" sz="1600" dirty="0" smtClean="0"/>
              <a:t> data</a:t>
            </a:r>
            <a:endParaRPr lang="fi-FI" sz="1600" dirty="0"/>
          </a:p>
          <a:p>
            <a:pPr marL="457200" indent="-457200">
              <a:buFont typeface="+mj-lt"/>
              <a:buAutoNum type="arabicParenR"/>
            </a:pPr>
            <a:r>
              <a:rPr lang="fi-FI" sz="1800" dirty="0" err="1"/>
              <a:t>Upscale</a:t>
            </a:r>
            <a:r>
              <a:rPr lang="fi-FI" sz="1800" dirty="0"/>
              <a:t> to </a:t>
            </a:r>
            <a:r>
              <a:rPr lang="fi-FI" sz="1800" dirty="0" err="1"/>
              <a:t>landscape</a:t>
            </a:r>
            <a:r>
              <a:rPr lang="fi-FI" sz="1800" dirty="0"/>
              <a:t> </a:t>
            </a:r>
            <a:r>
              <a:rPr lang="fi-FI" sz="1800" dirty="0" err="1"/>
              <a:t>scale</a:t>
            </a:r>
            <a:r>
              <a:rPr lang="fi-FI" sz="1800" dirty="0"/>
              <a:t> </a:t>
            </a:r>
            <a:r>
              <a:rPr lang="fi-FI" sz="1800" dirty="0" err="1"/>
              <a:t>using</a:t>
            </a:r>
            <a:r>
              <a:rPr lang="fi-FI" sz="1800" dirty="0"/>
              <a:t> open data </a:t>
            </a:r>
            <a:endParaRPr lang="fi-FI" sz="1800" dirty="0" smtClean="0"/>
          </a:p>
          <a:p>
            <a:pPr lvl="1"/>
            <a:r>
              <a:rPr lang="fi-FI" sz="1600" dirty="0" err="1" smtClean="0"/>
              <a:t>evaluate</a:t>
            </a:r>
            <a:r>
              <a:rPr lang="fi-FI" sz="1600" dirty="0" smtClean="0"/>
              <a:t> </a:t>
            </a:r>
            <a:r>
              <a:rPr lang="fi-FI" sz="1600" dirty="0" err="1" smtClean="0"/>
              <a:t>using</a:t>
            </a:r>
            <a:r>
              <a:rPr lang="fi-FI" sz="1600" dirty="0" smtClean="0"/>
              <a:t> </a:t>
            </a:r>
            <a:r>
              <a:rPr lang="fi-FI" sz="1600" dirty="0" err="1"/>
              <a:t>annual</a:t>
            </a:r>
            <a:r>
              <a:rPr lang="fi-FI" sz="1600" dirty="0"/>
              <a:t> ET </a:t>
            </a:r>
            <a:r>
              <a:rPr lang="fi-FI" sz="1600" dirty="0" err="1"/>
              <a:t>from</a:t>
            </a:r>
            <a:r>
              <a:rPr lang="fi-FI" sz="1600" dirty="0"/>
              <a:t> </a:t>
            </a:r>
            <a:r>
              <a:rPr lang="fi-FI" sz="1600" dirty="0" err="1"/>
              <a:t>catchment</a:t>
            </a:r>
            <a:r>
              <a:rPr lang="fi-FI" sz="1600" dirty="0"/>
              <a:t> </a:t>
            </a:r>
            <a:r>
              <a:rPr lang="fi-FI" sz="1600" dirty="0" err="1"/>
              <a:t>water</a:t>
            </a:r>
            <a:r>
              <a:rPr lang="fi-FI" sz="1600" dirty="0"/>
              <a:t> </a:t>
            </a:r>
            <a:r>
              <a:rPr lang="fi-FI" sz="1600" dirty="0" err="1"/>
              <a:t>balance</a:t>
            </a:r>
            <a:r>
              <a:rPr lang="fi-FI" sz="1600" dirty="0"/>
              <a:t> </a:t>
            </a:r>
            <a:endParaRPr lang="fi-FI" sz="1600" dirty="0" smtClean="0"/>
          </a:p>
          <a:p>
            <a:pPr lvl="1"/>
            <a:endParaRPr lang="fi-FI" sz="1600" dirty="0"/>
          </a:p>
          <a:p>
            <a:pPr marL="0" indent="0">
              <a:buNone/>
            </a:pPr>
            <a:r>
              <a:rPr lang="fi-FI" sz="1800" b="1" dirty="0" smtClean="0">
                <a:solidFill>
                  <a:schemeClr val="accent1"/>
                </a:solidFill>
              </a:rPr>
              <a:t>”</a:t>
            </a:r>
            <a:r>
              <a:rPr lang="fi-FI" sz="1800" b="1" dirty="0" err="1" smtClean="0">
                <a:solidFill>
                  <a:schemeClr val="accent1"/>
                </a:solidFill>
              </a:rPr>
              <a:t>Simple</a:t>
            </a:r>
            <a:r>
              <a:rPr lang="fi-FI" sz="1800" b="1" dirty="0" smtClean="0">
                <a:solidFill>
                  <a:schemeClr val="accent1"/>
                </a:solidFill>
              </a:rPr>
              <a:t>, </a:t>
            </a:r>
            <a:r>
              <a:rPr lang="fi-FI" sz="1800" b="1" dirty="0" err="1" smtClean="0">
                <a:solidFill>
                  <a:schemeClr val="accent1"/>
                </a:solidFill>
              </a:rPr>
              <a:t>applicable</a:t>
            </a:r>
            <a:r>
              <a:rPr lang="fi-FI" sz="1800" b="1" dirty="0" smtClean="0">
                <a:solidFill>
                  <a:schemeClr val="accent1"/>
                </a:solidFill>
              </a:rPr>
              <a:t> at </a:t>
            </a:r>
            <a:r>
              <a:rPr lang="fi-FI" sz="1800" b="1" dirty="0" err="1" smtClean="0">
                <a:solidFill>
                  <a:schemeClr val="accent1"/>
                </a:solidFill>
              </a:rPr>
              <a:t>large</a:t>
            </a:r>
            <a:r>
              <a:rPr lang="fi-FI" sz="1800" b="1" dirty="0" smtClean="0">
                <a:solidFill>
                  <a:schemeClr val="accent1"/>
                </a:solidFill>
              </a:rPr>
              <a:t> </a:t>
            </a:r>
            <a:r>
              <a:rPr lang="fi-FI" sz="1800" b="1" dirty="0" err="1" smtClean="0">
                <a:solidFill>
                  <a:schemeClr val="accent1"/>
                </a:solidFill>
              </a:rPr>
              <a:t>scale</a:t>
            </a:r>
            <a:r>
              <a:rPr lang="fi-FI" sz="1800" b="1" dirty="0" smtClean="0">
                <a:solidFill>
                  <a:schemeClr val="accent1"/>
                </a:solidFill>
              </a:rPr>
              <a:t>, </a:t>
            </a:r>
            <a:r>
              <a:rPr lang="fi-FI" sz="1800" b="1" dirty="0" err="1" smtClean="0">
                <a:solidFill>
                  <a:schemeClr val="accent1"/>
                </a:solidFill>
              </a:rPr>
              <a:t>minimal</a:t>
            </a:r>
            <a:r>
              <a:rPr lang="fi-FI" sz="1800" b="1" dirty="0" smtClean="0">
                <a:solidFill>
                  <a:schemeClr val="accent1"/>
                </a:solidFill>
              </a:rPr>
              <a:t> </a:t>
            </a:r>
            <a:r>
              <a:rPr lang="fi-FI" sz="1800" b="1" dirty="0" err="1" smtClean="0">
                <a:solidFill>
                  <a:schemeClr val="accent1"/>
                </a:solidFill>
              </a:rPr>
              <a:t>calibration</a:t>
            </a:r>
            <a:r>
              <a:rPr lang="fi-FI" sz="1800" b="1" dirty="0" smtClean="0">
                <a:solidFill>
                  <a:schemeClr val="accent1"/>
                </a:solidFill>
              </a:rPr>
              <a:t>”</a:t>
            </a:r>
            <a:endParaRPr lang="fi-FI" sz="1800" b="1" dirty="0">
              <a:solidFill>
                <a:schemeClr val="accent1"/>
              </a:solidFill>
            </a:endParaRPr>
          </a:p>
          <a:p>
            <a:endParaRPr lang="en-US" altLang="fi-FI" sz="1800" dirty="0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" name="Dian numeron paikkamerkki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C234AF-1E75-43A7-9FC1-B8785A8C02C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6" y="0"/>
            <a:ext cx="1604095" cy="6875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148919" y="1232461"/>
            <a:ext cx="4704877" cy="4367258"/>
          </a:xfrm>
        </p:spPr>
        <p:txBody>
          <a:bodyPr/>
          <a:lstStyle/>
          <a:p>
            <a:pPr marL="0" indent="0">
              <a:buNone/>
            </a:pPr>
            <a:r>
              <a:rPr lang="fi-FI" sz="1400" dirty="0" smtClean="0">
                <a:solidFill>
                  <a:schemeClr val="accent5"/>
                </a:solidFill>
              </a:rPr>
              <a:t>INPUT 2D-GRIDS:</a:t>
            </a:r>
            <a:endParaRPr lang="fi-FI" sz="1400" dirty="0">
              <a:solidFill>
                <a:schemeClr val="accent5"/>
              </a:solidFill>
            </a:endParaRPr>
          </a:p>
          <a:p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Conifer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 &amp;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deciduous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 LAI,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tree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height</a:t>
            </a:r>
            <a:endParaRPr lang="fi-FI" sz="1400" dirty="0" smtClean="0">
              <a:solidFill>
                <a:schemeClr val="accent5"/>
              </a:solidFill>
              <a:sym typeface="Wingdings" panose="05000000000000000000" pitchFamily="2" charset="2"/>
            </a:endParaRPr>
          </a:p>
          <a:p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Soil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map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,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root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zone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 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organic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layer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depths</a:t>
            </a:r>
            <a:endParaRPr lang="fi-FI" sz="1400" dirty="0">
              <a:solidFill>
                <a:schemeClr val="accent5"/>
              </a:solidFill>
            </a:endParaRPr>
          </a:p>
          <a:p>
            <a:r>
              <a:rPr lang="fi-FI" sz="1400" dirty="0" err="1">
                <a:solidFill>
                  <a:schemeClr val="accent5"/>
                </a:solidFill>
                <a:sym typeface="Wingdings" panose="05000000000000000000" pitchFamily="2" charset="2"/>
              </a:rPr>
              <a:t>Catchment</a:t>
            </a:r>
            <a:r>
              <a:rPr lang="fi-FI" sz="1400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boundaries</a:t>
            </a:r>
            <a:endParaRPr lang="fi-FI" sz="1400" dirty="0">
              <a:solidFill>
                <a:schemeClr val="accent5"/>
              </a:solidFill>
              <a:sym typeface="Wingdings" panose="05000000000000000000" pitchFamily="2" charset="2"/>
            </a:endParaRPr>
          </a:p>
          <a:p>
            <a:r>
              <a:rPr lang="fi-FI" sz="1400" dirty="0" err="1">
                <a:solidFill>
                  <a:schemeClr val="accent5"/>
                </a:solidFill>
                <a:sym typeface="Wingdings" panose="05000000000000000000" pitchFamily="2" charset="2"/>
              </a:rPr>
              <a:t>Topografic</a:t>
            </a:r>
            <a:r>
              <a:rPr lang="fi-FI" sz="1400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fi-FI" sz="1400" dirty="0" err="1">
                <a:solidFill>
                  <a:schemeClr val="accent5"/>
                </a:solidFill>
                <a:sym typeface="Wingdings" panose="05000000000000000000" pitchFamily="2" charset="2"/>
              </a:rPr>
              <a:t>wetness</a:t>
            </a:r>
            <a:r>
              <a:rPr lang="fi-FI" sz="1400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fi-FI" sz="1400" dirty="0" err="1">
                <a:solidFill>
                  <a:schemeClr val="accent5"/>
                </a:solidFill>
                <a:sym typeface="Wingdings" panose="05000000000000000000" pitchFamily="2" charset="2"/>
              </a:rPr>
              <a:t>index</a:t>
            </a:r>
            <a:r>
              <a:rPr lang="fi-FI" sz="1400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TWI</a:t>
            </a:r>
          </a:p>
          <a:p>
            <a:pPr marL="0" indent="0">
              <a:buNone/>
            </a:pPr>
            <a:endParaRPr lang="fi-FI" sz="1400" dirty="0" smtClean="0">
              <a:solidFill>
                <a:schemeClr val="accent5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DAILY FORCING</a:t>
            </a:r>
          </a:p>
          <a:p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Precip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, SW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radiation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,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temperature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, RH (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or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 VPD),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wind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speed</a:t>
            </a:r>
            <a:endParaRPr lang="fi-FI" sz="1400" dirty="0" smtClean="0">
              <a:solidFill>
                <a:schemeClr val="accent5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i-FI" sz="1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i-FI" sz="1400" dirty="0" smtClean="0"/>
              <a:t>DAILY GRID-OUTPUTS</a:t>
            </a:r>
            <a:r>
              <a:rPr lang="fi-FI" sz="1400" dirty="0"/>
              <a:t>:</a:t>
            </a:r>
          </a:p>
          <a:p>
            <a:r>
              <a:rPr lang="fi-FI" sz="1400" dirty="0"/>
              <a:t>ET </a:t>
            </a:r>
            <a:r>
              <a:rPr lang="fi-FI" sz="1400" dirty="0" smtClean="0"/>
              <a:t>&amp; </a:t>
            </a:r>
            <a:r>
              <a:rPr lang="fi-FI" sz="1400" dirty="0" err="1" smtClean="0"/>
              <a:t>components</a:t>
            </a:r>
            <a:endParaRPr lang="fi-FI" sz="1400" dirty="0"/>
          </a:p>
          <a:p>
            <a:r>
              <a:rPr lang="fi-FI" sz="1400" dirty="0" err="1" smtClean="0"/>
              <a:t>Snow</a:t>
            </a:r>
            <a:r>
              <a:rPr lang="fi-FI" sz="1400" dirty="0" smtClean="0"/>
              <a:t> </a:t>
            </a:r>
            <a:r>
              <a:rPr lang="fi-FI" sz="1400" dirty="0" err="1" smtClean="0"/>
              <a:t>water</a:t>
            </a:r>
            <a:r>
              <a:rPr lang="fi-FI" sz="1400" dirty="0" smtClean="0"/>
              <a:t> </a:t>
            </a:r>
            <a:r>
              <a:rPr lang="fi-FI" sz="1400" dirty="0" err="1" smtClean="0"/>
              <a:t>equivalent</a:t>
            </a:r>
            <a:endParaRPr lang="fi-FI" sz="1400" dirty="0" smtClean="0"/>
          </a:p>
          <a:p>
            <a:r>
              <a:rPr lang="fi-FI" sz="1400" dirty="0" err="1" smtClean="0"/>
              <a:t>Organic</a:t>
            </a:r>
            <a:r>
              <a:rPr lang="fi-FI" sz="1400" dirty="0" smtClean="0"/>
              <a:t> </a:t>
            </a:r>
            <a:r>
              <a:rPr lang="fi-FI" sz="1400" dirty="0" err="1" smtClean="0"/>
              <a:t>layer</a:t>
            </a:r>
            <a:r>
              <a:rPr lang="fi-FI" sz="1400" dirty="0" smtClean="0"/>
              <a:t> &amp; </a:t>
            </a:r>
            <a:r>
              <a:rPr lang="fi-FI" sz="1400" dirty="0" err="1" smtClean="0"/>
              <a:t>root</a:t>
            </a:r>
            <a:r>
              <a:rPr lang="fi-FI" sz="1400" dirty="0" smtClean="0"/>
              <a:t> </a:t>
            </a:r>
            <a:r>
              <a:rPr lang="fi-FI" sz="1400" dirty="0" err="1"/>
              <a:t>zone</a:t>
            </a:r>
            <a:r>
              <a:rPr lang="fi-FI" sz="1400" dirty="0"/>
              <a:t> </a:t>
            </a:r>
            <a:r>
              <a:rPr lang="fi-FI" sz="1400" dirty="0" err="1" smtClean="0"/>
              <a:t>moisture</a:t>
            </a:r>
            <a:endParaRPr lang="fi-FI" sz="1400" dirty="0"/>
          </a:p>
          <a:p>
            <a:r>
              <a:rPr lang="fi-FI" sz="1400" dirty="0" err="1"/>
              <a:t>Drainage</a:t>
            </a:r>
            <a:r>
              <a:rPr lang="fi-FI" sz="1400" dirty="0"/>
              <a:t> </a:t>
            </a:r>
            <a:r>
              <a:rPr lang="fi-FI" sz="1400" dirty="0" err="1" smtClean="0"/>
              <a:t>from</a:t>
            </a:r>
            <a:r>
              <a:rPr lang="fi-FI" sz="1400" dirty="0" smtClean="0"/>
              <a:t> </a:t>
            </a:r>
            <a:r>
              <a:rPr lang="fi-FI" sz="1400" dirty="0" err="1" smtClean="0"/>
              <a:t>root</a:t>
            </a:r>
            <a:r>
              <a:rPr lang="fi-FI" sz="1400" dirty="0" smtClean="0"/>
              <a:t> </a:t>
            </a:r>
            <a:r>
              <a:rPr lang="fi-FI" sz="1400" dirty="0" err="1" smtClean="0"/>
              <a:t>zone</a:t>
            </a:r>
            <a:r>
              <a:rPr lang="fi-FI" sz="1400" dirty="0" smtClean="0"/>
              <a:t> </a:t>
            </a:r>
          </a:p>
          <a:p>
            <a:r>
              <a:rPr lang="fi-FI" sz="1400" dirty="0" err="1" smtClean="0"/>
              <a:t>Saturation</a:t>
            </a:r>
            <a:r>
              <a:rPr lang="fi-FI" sz="1400" dirty="0" smtClean="0"/>
              <a:t> </a:t>
            </a:r>
            <a:r>
              <a:rPr lang="fi-FI" sz="1400" dirty="0" err="1"/>
              <a:t>deficit</a:t>
            </a:r>
            <a:r>
              <a:rPr lang="fi-FI" sz="1400" dirty="0"/>
              <a:t> (</a:t>
            </a:r>
            <a:r>
              <a:rPr lang="fi-FI" sz="1400" dirty="0">
                <a:sym typeface="Wingdings" panose="05000000000000000000" pitchFamily="2" charset="2"/>
              </a:rPr>
              <a:t> </a:t>
            </a:r>
            <a:r>
              <a:rPr lang="fi-FI" sz="1400" dirty="0" err="1" smtClean="0">
                <a:sym typeface="Wingdings" panose="05000000000000000000" pitchFamily="2" charset="2"/>
              </a:rPr>
              <a:t>proxy</a:t>
            </a:r>
            <a:r>
              <a:rPr lang="fi-FI" sz="1400" dirty="0" smtClean="0">
                <a:sym typeface="Wingdings" panose="05000000000000000000" pitchFamily="2" charset="2"/>
              </a:rPr>
              <a:t> of </a:t>
            </a:r>
            <a:r>
              <a:rPr lang="fi-FI" sz="1400" dirty="0" err="1" smtClean="0">
                <a:sym typeface="Wingdings" panose="05000000000000000000" pitchFamily="2" charset="2"/>
              </a:rPr>
              <a:t>water</a:t>
            </a:r>
            <a:r>
              <a:rPr lang="fi-FI" sz="1400" dirty="0" smtClean="0">
                <a:sym typeface="Wingdings" panose="05000000000000000000" pitchFamily="2" charset="2"/>
              </a:rPr>
              <a:t> </a:t>
            </a:r>
            <a:r>
              <a:rPr lang="fi-FI" sz="1400" dirty="0" err="1" smtClean="0">
                <a:sym typeface="Wingdings" panose="05000000000000000000" pitchFamily="2" charset="2"/>
              </a:rPr>
              <a:t>table</a:t>
            </a:r>
            <a:r>
              <a:rPr lang="fi-FI" sz="1400" dirty="0" smtClean="0">
                <a:sym typeface="Wingdings" panose="05000000000000000000" pitchFamily="2" charset="2"/>
              </a:rPr>
              <a:t>)</a:t>
            </a:r>
            <a:endParaRPr lang="fi-FI" sz="1400" dirty="0">
              <a:sym typeface="Wingdings" panose="05000000000000000000" pitchFamily="2" charset="2"/>
            </a:endParaRPr>
          </a:p>
          <a:p>
            <a:r>
              <a:rPr lang="fi-FI" sz="1400" dirty="0" err="1" smtClean="0"/>
              <a:t>Returnflow</a:t>
            </a:r>
            <a:r>
              <a:rPr lang="fi-FI" sz="1400" dirty="0" smtClean="0"/>
              <a:t> &amp; </a:t>
            </a:r>
            <a:r>
              <a:rPr lang="fi-FI" sz="1400" dirty="0" err="1" smtClean="0"/>
              <a:t>dynamics</a:t>
            </a:r>
            <a:r>
              <a:rPr lang="fi-FI" sz="1400" dirty="0" smtClean="0"/>
              <a:t> of </a:t>
            </a:r>
            <a:r>
              <a:rPr lang="fi-FI" sz="1400" dirty="0" err="1" smtClean="0"/>
              <a:t>saturated</a:t>
            </a:r>
            <a:r>
              <a:rPr lang="fi-FI" sz="1400" dirty="0" smtClean="0"/>
              <a:t> </a:t>
            </a:r>
            <a:r>
              <a:rPr lang="fi-FI" sz="1400" dirty="0" err="1" smtClean="0"/>
              <a:t>area</a:t>
            </a:r>
            <a:r>
              <a:rPr lang="fi-FI" sz="1400" dirty="0" smtClean="0"/>
              <a:t> </a:t>
            </a:r>
          </a:p>
          <a:p>
            <a:pPr marL="0" indent="0">
              <a:buNone/>
            </a:pPr>
            <a:endParaRPr lang="fi-FI" sz="1400" dirty="0" smtClean="0"/>
          </a:p>
          <a:p>
            <a:pPr marL="0" indent="0">
              <a:buNone/>
            </a:pPr>
            <a:r>
              <a:rPr lang="fi-FI" sz="1400" dirty="0" smtClean="0"/>
              <a:t>CATCHMENT OUTLET</a:t>
            </a:r>
            <a:endParaRPr lang="fi-FI" sz="1400" dirty="0"/>
          </a:p>
          <a:p>
            <a:r>
              <a:rPr lang="fi-FI" sz="1400" dirty="0" err="1"/>
              <a:t>Streamflow</a:t>
            </a:r>
            <a:endParaRPr lang="fi-FI" sz="1400" dirty="0"/>
          </a:p>
          <a:p>
            <a:pPr lvl="1"/>
            <a:endParaRPr lang="fi-FI" sz="1200" dirty="0" smtClean="0">
              <a:sym typeface="Wingdings" panose="05000000000000000000" pitchFamily="2" charset="2"/>
            </a:endParaRPr>
          </a:p>
          <a:p>
            <a:pPr lvl="1"/>
            <a:endParaRPr lang="fi-FI" sz="1200" dirty="0" smtClean="0">
              <a:sym typeface="Wingdings" panose="05000000000000000000" pitchFamily="2" charset="2"/>
            </a:endParaRPr>
          </a:p>
          <a:p>
            <a:endParaRPr lang="fi-FI" sz="12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i-FI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https://github.com/LukeEcomod/EGU2018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</a:t>
            </a:r>
            <a:r>
              <a:rPr lang="fi-FI" dirty="0" err="1" smtClean="0"/>
              <a:t>emi-distributed</a:t>
            </a:r>
            <a:r>
              <a:rPr lang="fi-FI" dirty="0" smtClean="0"/>
              <a:t> </a:t>
            </a:r>
            <a:r>
              <a:rPr lang="fi-FI" dirty="0" err="1" smtClean="0"/>
              <a:t>catchment</a:t>
            </a:r>
            <a:r>
              <a:rPr lang="fi-FI" dirty="0" smtClean="0"/>
              <a:t> </a:t>
            </a:r>
            <a:r>
              <a:rPr lang="fi-FI" dirty="0" err="1" smtClean="0"/>
              <a:t>model</a:t>
            </a:r>
            <a:endParaRPr lang="fi-FI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15" y="3871735"/>
            <a:ext cx="2761098" cy="1312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93910" y="1232461"/>
            <a:ext cx="3095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 smtClean="0">
                <a:solidFill>
                  <a:schemeClr val="accent3"/>
                </a:solidFill>
              </a:rPr>
              <a:t>Catchment</a:t>
            </a:r>
            <a:r>
              <a:rPr lang="fi-FI" sz="1400" dirty="0" smtClean="0">
                <a:solidFill>
                  <a:schemeClr val="accent3"/>
                </a:solidFill>
              </a:rPr>
              <a:t> </a:t>
            </a:r>
            <a:r>
              <a:rPr lang="fi-FI" sz="1400" dirty="0" smtClean="0">
                <a:solidFill>
                  <a:schemeClr val="accent3"/>
                </a:solidFill>
                <a:sym typeface="Wingdings" panose="05000000000000000000" pitchFamily="2" charset="2"/>
              </a:rPr>
              <a:t> (n x m) </a:t>
            </a:r>
            <a:r>
              <a:rPr lang="fi-FI" sz="1400" dirty="0" err="1" smtClean="0">
                <a:solidFill>
                  <a:schemeClr val="accent3"/>
                </a:solidFill>
                <a:sym typeface="Wingdings" panose="05000000000000000000" pitchFamily="2" charset="2"/>
              </a:rPr>
              <a:t>grid</a:t>
            </a:r>
            <a:r>
              <a:rPr lang="fi-FI" sz="1400" dirty="0" smtClean="0">
                <a:solidFill>
                  <a:schemeClr val="accent3"/>
                </a:solidFill>
                <a:sym typeface="Wingdings" panose="05000000000000000000" pitchFamily="2" charset="2"/>
              </a:rPr>
              <a:t> of </a:t>
            </a:r>
            <a:r>
              <a:rPr lang="fi-FI" sz="1400" dirty="0" err="1" smtClean="0">
                <a:solidFill>
                  <a:schemeClr val="accent3"/>
                </a:solidFill>
                <a:sym typeface="Wingdings" panose="05000000000000000000" pitchFamily="2" charset="2"/>
              </a:rPr>
              <a:t>buckets</a:t>
            </a:r>
            <a:endParaRPr lang="fi-FI" sz="1400" dirty="0">
              <a:solidFill>
                <a:schemeClr val="accent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9334" y="5443180"/>
            <a:ext cx="2505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smtClean="0">
                <a:solidFill>
                  <a:schemeClr val="accent3"/>
                </a:solidFill>
              </a:rPr>
              <a:t>+ TOPMODEL for </a:t>
            </a:r>
            <a:r>
              <a:rPr lang="fi-FI" sz="1400" dirty="0" err="1" smtClean="0">
                <a:solidFill>
                  <a:schemeClr val="accent3"/>
                </a:solidFill>
              </a:rPr>
              <a:t>streamflow</a:t>
            </a:r>
            <a:endParaRPr lang="fi-FI" sz="1400" dirty="0" smtClean="0">
              <a:solidFill>
                <a:schemeClr val="accent3"/>
              </a:solidFill>
            </a:endParaRPr>
          </a:p>
          <a:p>
            <a:r>
              <a:rPr lang="fi-FI" sz="1400" dirty="0" err="1">
                <a:solidFill>
                  <a:schemeClr val="accent3"/>
                </a:solidFill>
              </a:rPr>
              <a:t>g</a:t>
            </a:r>
            <a:r>
              <a:rPr lang="fi-FI" sz="1400" smtClean="0">
                <a:solidFill>
                  <a:schemeClr val="accent3"/>
                </a:solidFill>
              </a:rPr>
              <a:t>eneration</a:t>
            </a:r>
            <a:r>
              <a:rPr lang="fi-FI" sz="1400" dirty="0" smtClean="0">
                <a:solidFill>
                  <a:schemeClr val="accent3"/>
                </a:solidFill>
              </a:rPr>
              <a:t> &amp; </a:t>
            </a:r>
            <a:r>
              <a:rPr lang="fi-FI" sz="1400" dirty="0" err="1" smtClean="0">
                <a:solidFill>
                  <a:schemeClr val="accent3"/>
                </a:solidFill>
              </a:rPr>
              <a:t>returnflow</a:t>
            </a:r>
            <a:endParaRPr lang="fi-FI" sz="1400" dirty="0"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3910" y="6120887"/>
            <a:ext cx="2640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smtClean="0"/>
              <a:t>Launiainen et al. 2018, in prep.</a:t>
            </a:r>
            <a:endParaRPr lang="fi-FI" sz="14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45" y="1932870"/>
            <a:ext cx="692280" cy="1214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83" y="2168396"/>
            <a:ext cx="692280" cy="1214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443" y="2562681"/>
            <a:ext cx="692280" cy="1214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32841" y="2867722"/>
            <a:ext cx="699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4800" dirty="0" smtClean="0"/>
              <a:t>...</a:t>
            </a:r>
            <a:endParaRPr lang="fi-FI" sz="4800" dirty="0"/>
          </a:p>
        </p:txBody>
      </p:sp>
    </p:spTree>
    <p:extLst>
      <p:ext uri="{BB962C8B-B14F-4D97-AF65-F5344CB8AC3E}">
        <p14:creationId xmlns:p14="http://schemas.microsoft.com/office/powerpoint/2010/main" val="381933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5" name="Picture 1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377594"/>
            <a:ext cx="12668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ian numeron paikkamerkki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C234AF-1E75-43A7-9FC1-B8785A8C02C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565266" y="3389596"/>
            <a:ext cx="2623232" cy="1868312"/>
          </a:xfrm>
          <a:prstGeom prst="can">
            <a:avLst>
              <a:gd name="adj" fmla="val 36216"/>
            </a:avLst>
          </a:prstGeom>
          <a:gradFill>
            <a:gsLst>
              <a:gs pos="100000">
                <a:schemeClr val="accent2">
                  <a:lumMod val="20000"/>
                  <a:lumOff val="80000"/>
                </a:schemeClr>
              </a:gs>
              <a:gs pos="15000">
                <a:schemeClr val="tx2">
                  <a:lumMod val="20000"/>
                  <a:lumOff val="80000"/>
                  <a:alpha val="44000"/>
                </a:schemeClr>
              </a:gs>
            </a:gsLst>
            <a:lin ang="5400000" scaled="0"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 dirty="0"/>
          </a:p>
          <a:p>
            <a:pPr algn="ctr">
              <a:defRPr/>
            </a:pPr>
            <a:endParaRPr lang="fi-FI" dirty="0"/>
          </a:p>
          <a:p>
            <a:pPr algn="ctr">
              <a:defRPr/>
            </a:pPr>
            <a:endParaRPr lang="fi-FI" dirty="0"/>
          </a:p>
          <a:p>
            <a:pPr algn="ctr">
              <a:defRPr/>
            </a:pPr>
            <a:endParaRPr lang="fi-FI" dirty="0"/>
          </a:p>
          <a:p>
            <a:pPr algn="ctr">
              <a:defRPr/>
            </a:pPr>
            <a:endParaRPr lang="fi-FI" dirty="0"/>
          </a:p>
          <a:p>
            <a:pPr algn="ctr">
              <a:defRPr/>
            </a:pPr>
            <a:endParaRPr lang="fi-FI" dirty="0"/>
          </a:p>
        </p:txBody>
      </p:sp>
      <p:sp>
        <p:nvSpPr>
          <p:cNvPr id="9" name="Down Arrow 8"/>
          <p:cNvSpPr/>
          <p:nvPr/>
        </p:nvSpPr>
        <p:spPr>
          <a:xfrm>
            <a:off x="526080" y="703575"/>
            <a:ext cx="903013" cy="572803"/>
          </a:xfrm>
          <a:prstGeom prst="downArrow">
            <a:avLst/>
          </a:prstGeom>
          <a:gradFill>
            <a:gsLst>
              <a:gs pos="100000">
                <a:schemeClr val="tx1"/>
              </a:gs>
              <a:gs pos="15000">
                <a:schemeClr val="tx2">
                  <a:lumMod val="20000"/>
                  <a:lumOff val="80000"/>
                  <a:alpha val="44000"/>
                </a:schemeClr>
              </a:gs>
            </a:gsLst>
            <a:lin ang="5400000" scaled="0"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 dirty="0"/>
          </a:p>
        </p:txBody>
      </p:sp>
      <p:sp>
        <p:nvSpPr>
          <p:cNvPr id="10" name="Down Arrow 9"/>
          <p:cNvSpPr/>
          <p:nvPr/>
        </p:nvSpPr>
        <p:spPr>
          <a:xfrm rot="10800000">
            <a:off x="2231433" y="645682"/>
            <a:ext cx="576345" cy="486362"/>
          </a:xfrm>
          <a:prstGeom prst="downArrow">
            <a:avLst/>
          </a:prstGeom>
          <a:gradFill>
            <a:gsLst>
              <a:gs pos="100000">
                <a:schemeClr val="accent2">
                  <a:lumMod val="20000"/>
                  <a:lumOff val="80000"/>
                </a:schemeClr>
              </a:gs>
              <a:gs pos="15000">
                <a:schemeClr val="tx2">
                  <a:lumMod val="20000"/>
                  <a:lumOff val="80000"/>
                  <a:alpha val="44000"/>
                </a:schemeClr>
              </a:gs>
            </a:gsLst>
            <a:lin ang="5400000" scaled="0"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 dirty="0"/>
          </a:p>
        </p:txBody>
      </p:sp>
      <p:sp>
        <p:nvSpPr>
          <p:cNvPr id="11" name="Down Arrow 10"/>
          <p:cNvSpPr/>
          <p:nvPr/>
        </p:nvSpPr>
        <p:spPr>
          <a:xfrm>
            <a:off x="941420" y="5298592"/>
            <a:ext cx="680278" cy="448733"/>
          </a:xfrm>
          <a:prstGeom prst="downArrow">
            <a:avLst/>
          </a:prstGeom>
          <a:solidFill>
            <a:schemeClr val="tx2">
              <a:alpha val="56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 dirty="0"/>
          </a:p>
        </p:txBody>
      </p:sp>
      <p:sp>
        <p:nvSpPr>
          <p:cNvPr id="16" name="TextBox 20"/>
          <p:cNvSpPr txBox="1">
            <a:spLocks noChangeArrowheads="1"/>
          </p:cNvSpPr>
          <p:nvPr/>
        </p:nvSpPr>
        <p:spPr bwMode="auto">
          <a:xfrm flipH="1">
            <a:off x="796553" y="334243"/>
            <a:ext cx="9685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i-FI" altLang="fi-FI" sz="1800" dirty="0" smtClean="0"/>
              <a:t>P</a:t>
            </a:r>
            <a:endParaRPr lang="fi-FI" altLang="fi-FI" sz="1800" dirty="0"/>
          </a:p>
        </p:txBody>
      </p:sp>
      <p:sp>
        <p:nvSpPr>
          <p:cNvPr id="18" name="Down Arrow 17"/>
          <p:cNvSpPr/>
          <p:nvPr/>
        </p:nvSpPr>
        <p:spPr>
          <a:xfrm rot="10800000">
            <a:off x="2126372" y="5257580"/>
            <a:ext cx="680278" cy="448733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 dirty="0"/>
          </a:p>
        </p:txBody>
      </p:sp>
      <p:sp>
        <p:nvSpPr>
          <p:cNvPr id="21" name="Down Arrow 20"/>
          <p:cNvSpPr/>
          <p:nvPr/>
        </p:nvSpPr>
        <p:spPr>
          <a:xfrm rot="16200000">
            <a:off x="900106" y="2130822"/>
            <a:ext cx="241628" cy="448733"/>
          </a:xfrm>
          <a:prstGeom prst="downArrow">
            <a:avLst/>
          </a:prstGeom>
          <a:gradFill>
            <a:gsLst>
              <a:gs pos="100000">
                <a:schemeClr val="tx1"/>
              </a:gs>
              <a:gs pos="15000">
                <a:schemeClr val="tx2">
                  <a:lumMod val="20000"/>
                  <a:lumOff val="80000"/>
                  <a:alpha val="44000"/>
                </a:schemeClr>
              </a:gs>
            </a:gsLst>
            <a:lin ang="5400000" scaled="0"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 dirty="0"/>
          </a:p>
        </p:txBody>
      </p:sp>
      <p:sp>
        <p:nvSpPr>
          <p:cNvPr id="22" name="Down Arrow 21"/>
          <p:cNvSpPr/>
          <p:nvPr/>
        </p:nvSpPr>
        <p:spPr>
          <a:xfrm>
            <a:off x="630295" y="3086726"/>
            <a:ext cx="545872" cy="339478"/>
          </a:xfrm>
          <a:prstGeom prst="downArrow">
            <a:avLst/>
          </a:prstGeom>
          <a:gradFill>
            <a:gsLst>
              <a:gs pos="100000">
                <a:schemeClr val="tx1"/>
              </a:gs>
              <a:gs pos="15000">
                <a:schemeClr val="tx2">
                  <a:lumMod val="20000"/>
                  <a:lumOff val="80000"/>
                  <a:alpha val="44000"/>
                </a:schemeClr>
              </a:gs>
            </a:gsLst>
            <a:lin ang="5400000" scaled="0"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 dirty="0"/>
          </a:p>
        </p:txBody>
      </p:sp>
      <p:sp>
        <p:nvSpPr>
          <p:cNvPr id="24" name="Down Arrow 23"/>
          <p:cNvSpPr/>
          <p:nvPr/>
        </p:nvSpPr>
        <p:spPr>
          <a:xfrm rot="10800000">
            <a:off x="2728766" y="3297738"/>
            <a:ext cx="325723" cy="416655"/>
          </a:xfrm>
          <a:prstGeom prst="downArrow">
            <a:avLst/>
          </a:prstGeom>
          <a:gradFill>
            <a:gsLst>
              <a:gs pos="100000">
                <a:schemeClr val="accent2">
                  <a:lumMod val="20000"/>
                  <a:lumOff val="80000"/>
                </a:schemeClr>
              </a:gs>
              <a:gs pos="15000">
                <a:schemeClr val="tx2">
                  <a:lumMod val="20000"/>
                  <a:lumOff val="80000"/>
                  <a:alpha val="44000"/>
                </a:schemeClr>
              </a:gs>
            </a:gsLst>
            <a:lin ang="5400000" scaled="0"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 dirty="0"/>
          </a:p>
        </p:txBody>
      </p:sp>
      <p:sp>
        <p:nvSpPr>
          <p:cNvPr id="25" name="Down Arrow 24"/>
          <p:cNvSpPr/>
          <p:nvPr/>
        </p:nvSpPr>
        <p:spPr>
          <a:xfrm rot="16200000">
            <a:off x="2400258" y="2202192"/>
            <a:ext cx="238695" cy="431220"/>
          </a:xfrm>
          <a:prstGeom prst="downArrow">
            <a:avLst/>
          </a:prstGeom>
          <a:gradFill>
            <a:gsLst>
              <a:gs pos="100000">
                <a:schemeClr val="accent2">
                  <a:lumMod val="20000"/>
                  <a:lumOff val="80000"/>
                </a:schemeClr>
              </a:gs>
              <a:gs pos="15000">
                <a:schemeClr val="tx2">
                  <a:lumMod val="20000"/>
                  <a:lumOff val="80000"/>
                  <a:alpha val="44000"/>
                </a:schemeClr>
              </a:gs>
            </a:gsLst>
            <a:lin ang="5400000" scaled="0"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 dirty="0"/>
          </a:p>
        </p:txBody>
      </p:sp>
      <p:sp>
        <p:nvSpPr>
          <p:cNvPr id="28" name="Down Arrow 27"/>
          <p:cNvSpPr/>
          <p:nvPr/>
        </p:nvSpPr>
        <p:spPr>
          <a:xfrm rot="12720009">
            <a:off x="2046591" y="1464875"/>
            <a:ext cx="457410" cy="446376"/>
          </a:xfrm>
          <a:prstGeom prst="downArrow">
            <a:avLst/>
          </a:prstGeom>
          <a:gradFill>
            <a:gsLst>
              <a:gs pos="100000">
                <a:schemeClr val="accent2">
                  <a:lumMod val="20000"/>
                  <a:lumOff val="80000"/>
                </a:schemeClr>
              </a:gs>
              <a:gs pos="15000">
                <a:schemeClr val="tx2">
                  <a:lumMod val="20000"/>
                  <a:lumOff val="80000"/>
                  <a:alpha val="44000"/>
                </a:schemeClr>
              </a:gs>
            </a:gsLst>
            <a:lin ang="5400000" scaled="0"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 dirty="0"/>
          </a:p>
        </p:txBody>
      </p:sp>
      <p:sp>
        <p:nvSpPr>
          <p:cNvPr id="33" name="TextBox 20"/>
          <p:cNvSpPr txBox="1">
            <a:spLocks noChangeArrowheads="1"/>
          </p:cNvSpPr>
          <p:nvPr/>
        </p:nvSpPr>
        <p:spPr bwMode="auto">
          <a:xfrm>
            <a:off x="2265583" y="298732"/>
            <a:ext cx="7559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i-FI" altLang="fi-FI" sz="1800" dirty="0" smtClean="0"/>
              <a:t>ET</a:t>
            </a:r>
            <a:endParaRPr lang="fi-FI" altLang="fi-FI" sz="1800" dirty="0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562816"/>
              </p:ext>
            </p:extLst>
          </p:nvPr>
        </p:nvGraphicFramePr>
        <p:xfrm>
          <a:off x="1081189" y="4470508"/>
          <a:ext cx="1549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8" name="Equation" r:id="rId4" imgW="1549080" imgH="393480" progId="Equation.3">
                  <p:embed/>
                </p:oleObj>
              </mc:Choice>
              <mc:Fallback>
                <p:oleObj name="Equation" r:id="rId4" imgW="1549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189" y="4470508"/>
                        <a:ext cx="1549400" cy="3937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8196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215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173820"/>
              </p:ext>
            </p:extLst>
          </p:nvPr>
        </p:nvGraphicFramePr>
        <p:xfrm>
          <a:off x="1107383" y="3320694"/>
          <a:ext cx="1600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9" name="Equation" r:id="rId6" imgW="1600200" imgH="393480" progId="Equation.3">
                  <p:embed/>
                </p:oleObj>
              </mc:Choice>
              <mc:Fallback>
                <p:oleObj name="Equation" r:id="rId6" imgW="16002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7383" y="3320694"/>
                        <a:ext cx="1600200" cy="3937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8196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val 2"/>
          <p:cNvSpPr/>
          <p:nvPr/>
        </p:nvSpPr>
        <p:spPr>
          <a:xfrm>
            <a:off x="597973" y="3705911"/>
            <a:ext cx="2590525" cy="713093"/>
          </a:xfrm>
          <a:prstGeom prst="ellipse">
            <a:avLst/>
          </a:prstGeom>
          <a:solidFill>
            <a:schemeClr val="bg2">
              <a:lumMod val="75000"/>
              <a:alpha val="75000"/>
            </a:schemeClr>
          </a:solidFill>
          <a:ln w="25400">
            <a:solidFill>
              <a:schemeClr val="tx1">
                <a:lumMod val="40000"/>
                <a:lumOff val="6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5" name="Content Placeholder 3"/>
          <p:cNvSpPr>
            <a:spLocks noGrp="1"/>
          </p:cNvSpPr>
          <p:nvPr>
            <p:ph sz="half" idx="4294967295"/>
          </p:nvPr>
        </p:nvSpPr>
        <p:spPr>
          <a:xfrm>
            <a:off x="4248150" y="239299"/>
            <a:ext cx="4629149" cy="521707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fi-FI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fi-FI" b="1" dirty="0" err="1" smtClean="0">
                <a:solidFill>
                  <a:schemeClr val="accent1"/>
                </a:solidFill>
              </a:rPr>
              <a:t>Three-source</a:t>
            </a:r>
            <a:r>
              <a:rPr lang="fi-FI" b="1" dirty="0" smtClean="0">
                <a:solidFill>
                  <a:schemeClr val="accent1"/>
                </a:solidFill>
              </a:rPr>
              <a:t> </a:t>
            </a:r>
            <a:r>
              <a:rPr lang="fi-FI" b="1" dirty="0" err="1" smtClean="0">
                <a:solidFill>
                  <a:schemeClr val="accent1"/>
                </a:solidFill>
              </a:rPr>
              <a:t>Penman-Monteith</a:t>
            </a:r>
            <a:endParaRPr lang="fi-FI" b="1" dirty="0" smtClean="0">
              <a:solidFill>
                <a:schemeClr val="accent1"/>
              </a:solidFill>
            </a:endParaRPr>
          </a:p>
          <a:p>
            <a:r>
              <a:rPr lang="fi-FI" dirty="0" err="1"/>
              <a:t>Evaporation</a:t>
            </a:r>
            <a:r>
              <a:rPr lang="fi-FI" dirty="0"/>
              <a:t> (</a:t>
            </a:r>
            <a:r>
              <a:rPr lang="fi-FI" dirty="0" err="1" smtClean="0"/>
              <a:t>sublimation</a:t>
            </a:r>
            <a:r>
              <a:rPr lang="fi-FI" dirty="0" smtClean="0"/>
              <a:t>) </a:t>
            </a:r>
            <a:r>
              <a:rPr lang="fi-FI" dirty="0"/>
              <a:t>of </a:t>
            </a:r>
            <a:r>
              <a:rPr lang="fi-FI" dirty="0" err="1"/>
              <a:t>canopy</a:t>
            </a:r>
            <a:r>
              <a:rPr lang="fi-FI" dirty="0"/>
              <a:t> </a:t>
            </a:r>
            <a:r>
              <a:rPr lang="fi-FI" dirty="0" err="1"/>
              <a:t>intercepted</a:t>
            </a:r>
            <a:r>
              <a:rPr lang="fi-FI" dirty="0"/>
              <a:t> </a:t>
            </a:r>
            <a:r>
              <a:rPr lang="fi-FI" dirty="0" err="1" smtClean="0"/>
              <a:t>rain</a:t>
            </a:r>
            <a:r>
              <a:rPr lang="fi-FI" dirty="0" smtClean="0"/>
              <a:t> </a:t>
            </a:r>
            <a:r>
              <a:rPr lang="fi-FI" dirty="0"/>
              <a:t>(</a:t>
            </a:r>
            <a:r>
              <a:rPr lang="fi-FI" dirty="0" err="1" smtClean="0"/>
              <a:t>snow</a:t>
            </a:r>
            <a:r>
              <a:rPr lang="fi-FI" dirty="0" smtClean="0"/>
              <a:t>) </a:t>
            </a:r>
          </a:p>
          <a:p>
            <a:r>
              <a:rPr lang="fi-FI" dirty="0" err="1" smtClean="0"/>
              <a:t>Canopy</a:t>
            </a:r>
            <a:r>
              <a:rPr lang="fi-FI" dirty="0" smtClean="0"/>
              <a:t> </a:t>
            </a:r>
            <a:r>
              <a:rPr lang="fi-FI" dirty="0" err="1"/>
              <a:t>transpiration</a:t>
            </a:r>
            <a:r>
              <a:rPr lang="fi-FI" dirty="0"/>
              <a:t> </a:t>
            </a:r>
            <a:endParaRPr lang="fi-FI" dirty="0" smtClean="0"/>
          </a:p>
          <a:p>
            <a:r>
              <a:rPr lang="fi-FI" dirty="0" err="1" smtClean="0"/>
              <a:t>Evaporation</a:t>
            </a:r>
            <a:r>
              <a:rPr lang="fi-FI" dirty="0" smtClean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 smtClean="0"/>
              <a:t>ground</a:t>
            </a:r>
            <a:endParaRPr lang="fi-FI" dirty="0" smtClean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 smtClean="0"/>
          </a:p>
          <a:p>
            <a:pPr marL="0" indent="0">
              <a:buNone/>
            </a:pPr>
            <a:endParaRPr lang="fi-FI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fi-FI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fi-FI" b="1" dirty="0" err="1" smtClean="0">
                <a:solidFill>
                  <a:schemeClr val="accent1"/>
                </a:solidFill>
              </a:rPr>
              <a:t>Temperature-index</a:t>
            </a:r>
            <a:r>
              <a:rPr lang="fi-FI" b="1" dirty="0" smtClean="0">
                <a:solidFill>
                  <a:schemeClr val="accent1"/>
                </a:solidFill>
              </a:rPr>
              <a:t> </a:t>
            </a:r>
            <a:r>
              <a:rPr lang="fi-FI" b="1" dirty="0" err="1" smtClean="0">
                <a:solidFill>
                  <a:schemeClr val="accent1"/>
                </a:solidFill>
              </a:rPr>
              <a:t>snow</a:t>
            </a:r>
            <a:r>
              <a:rPr lang="fi-FI" b="1" dirty="0" smtClean="0">
                <a:solidFill>
                  <a:schemeClr val="accent1"/>
                </a:solidFill>
              </a:rPr>
              <a:t> </a:t>
            </a:r>
            <a:r>
              <a:rPr lang="fi-FI" b="1" dirty="0" err="1" smtClean="0">
                <a:solidFill>
                  <a:schemeClr val="accent1"/>
                </a:solidFill>
              </a:rPr>
              <a:t>model</a:t>
            </a:r>
            <a:endParaRPr lang="fi-FI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fi-FI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fi-FI" b="1" dirty="0" err="1" smtClean="0">
                <a:solidFill>
                  <a:schemeClr val="accent1"/>
                </a:solidFill>
              </a:rPr>
              <a:t>Two-layer</a:t>
            </a:r>
            <a:r>
              <a:rPr lang="fi-FI" b="1" dirty="0" smtClean="0">
                <a:solidFill>
                  <a:schemeClr val="accent1"/>
                </a:solidFill>
              </a:rPr>
              <a:t> </a:t>
            </a:r>
            <a:r>
              <a:rPr lang="fi-FI" b="1" dirty="0" err="1" smtClean="0">
                <a:solidFill>
                  <a:schemeClr val="accent1"/>
                </a:solidFill>
              </a:rPr>
              <a:t>bucket</a:t>
            </a:r>
            <a:r>
              <a:rPr lang="fi-FI" b="1" dirty="0" smtClean="0">
                <a:solidFill>
                  <a:schemeClr val="accent1"/>
                </a:solidFill>
              </a:rPr>
              <a:t> </a:t>
            </a:r>
            <a:r>
              <a:rPr lang="fi-FI" b="1" dirty="0" err="1" smtClean="0">
                <a:solidFill>
                  <a:schemeClr val="accent1"/>
                </a:solidFill>
              </a:rPr>
              <a:t>model</a:t>
            </a:r>
            <a:endParaRPr lang="fi-FI" b="1" dirty="0" smtClean="0">
              <a:solidFill>
                <a:schemeClr val="accent1"/>
              </a:solidFill>
            </a:endParaRPr>
          </a:p>
          <a:p>
            <a:r>
              <a:rPr lang="fi-FI" dirty="0" err="1" smtClean="0"/>
              <a:t>Organic</a:t>
            </a:r>
            <a:r>
              <a:rPr lang="fi-FI" dirty="0" smtClean="0"/>
              <a:t> </a:t>
            </a:r>
            <a:r>
              <a:rPr lang="fi-FI" dirty="0" err="1" smtClean="0"/>
              <a:t>layer</a:t>
            </a:r>
            <a:endParaRPr lang="fi-FI" dirty="0" smtClean="0"/>
          </a:p>
          <a:p>
            <a:r>
              <a:rPr lang="fi-FI" dirty="0" err="1" smtClean="0"/>
              <a:t>Root</a:t>
            </a:r>
            <a:r>
              <a:rPr lang="fi-FI" dirty="0" smtClean="0"/>
              <a:t> </a:t>
            </a:r>
            <a:r>
              <a:rPr lang="fi-FI" dirty="0" err="1" smtClean="0"/>
              <a:t>zone</a:t>
            </a:r>
            <a:endParaRPr lang="fi-FI" dirty="0" smtClean="0"/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536" y="2854528"/>
            <a:ext cx="2581275" cy="68580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1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563" y="431800"/>
            <a:ext cx="7543800" cy="1038225"/>
          </a:xfrm>
        </p:spPr>
        <p:txBody>
          <a:bodyPr/>
          <a:lstStyle/>
          <a:p>
            <a:r>
              <a:rPr lang="fi-FI" dirty="0" err="1" smtClean="0"/>
              <a:t>Leaf</a:t>
            </a:r>
            <a:r>
              <a:rPr lang="fi-FI" dirty="0" smtClean="0"/>
              <a:t> to </a:t>
            </a:r>
            <a:r>
              <a:rPr lang="fi-FI" dirty="0" err="1" smtClean="0"/>
              <a:t>canopy</a:t>
            </a:r>
            <a:r>
              <a:rPr lang="fi-FI" dirty="0" smtClean="0"/>
              <a:t> </a:t>
            </a:r>
            <a:r>
              <a:rPr lang="fi-FI" dirty="0" err="1" smtClean="0"/>
              <a:t>stomatal</a:t>
            </a:r>
            <a:r>
              <a:rPr lang="fi-FI" dirty="0" smtClean="0"/>
              <a:t> </a:t>
            </a:r>
            <a:r>
              <a:rPr lang="fi-FI" dirty="0" err="1" smtClean="0"/>
              <a:t>conductance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9625" y="1284197"/>
            <a:ext cx="4118119" cy="4418013"/>
          </a:xfrm>
        </p:spPr>
        <p:txBody>
          <a:bodyPr/>
          <a:lstStyle/>
          <a:p>
            <a:r>
              <a:rPr lang="fi-FI" sz="1800" dirty="0" smtClean="0"/>
              <a:t>A </a:t>
            </a:r>
            <a:r>
              <a:rPr lang="fi-FI" sz="1800" dirty="0" err="1" smtClean="0"/>
              <a:t>net</a:t>
            </a:r>
            <a:r>
              <a:rPr lang="fi-FI" sz="1800" dirty="0" smtClean="0"/>
              <a:t> </a:t>
            </a:r>
            <a:r>
              <a:rPr lang="fi-FI" sz="1800" dirty="0" err="1" smtClean="0"/>
              <a:t>photosynthesis</a:t>
            </a:r>
            <a:endParaRPr lang="fi-FI" sz="1800" dirty="0" smtClean="0"/>
          </a:p>
          <a:p>
            <a:r>
              <a:rPr lang="fi-FI" sz="1800" dirty="0" smtClean="0"/>
              <a:t>g</a:t>
            </a:r>
            <a:r>
              <a:rPr lang="fi-FI" sz="1800" baseline="-25000" dirty="0" smtClean="0"/>
              <a:t>1</a:t>
            </a:r>
            <a:r>
              <a:rPr lang="fi-FI" sz="1800" dirty="0" smtClean="0"/>
              <a:t> </a:t>
            </a:r>
            <a:r>
              <a:rPr lang="fi-FI" sz="1800" dirty="0" err="1" smtClean="0"/>
              <a:t>depends</a:t>
            </a:r>
            <a:r>
              <a:rPr lang="fi-FI" sz="1800" dirty="0" smtClean="0"/>
              <a:t> on </a:t>
            </a:r>
            <a:r>
              <a:rPr lang="fi-FI" sz="1800" dirty="0" err="1" smtClean="0"/>
              <a:t>water</a:t>
            </a:r>
            <a:r>
              <a:rPr lang="fi-FI" sz="1800" dirty="0" smtClean="0"/>
              <a:t> </a:t>
            </a:r>
            <a:r>
              <a:rPr lang="fi-FI" sz="1800" dirty="0" err="1" smtClean="0"/>
              <a:t>use</a:t>
            </a:r>
            <a:r>
              <a:rPr lang="fi-FI" sz="1800" dirty="0" smtClean="0"/>
              <a:t> </a:t>
            </a:r>
            <a:r>
              <a:rPr lang="fi-FI" sz="1800" dirty="0" err="1" smtClean="0"/>
              <a:t>strategy</a:t>
            </a:r>
            <a:endParaRPr lang="fi-FI" sz="1800" dirty="0" smtClean="0"/>
          </a:p>
          <a:p>
            <a:r>
              <a:rPr lang="fi-FI" sz="1800" dirty="0" smtClean="0"/>
              <a:t>g</a:t>
            </a:r>
            <a:r>
              <a:rPr lang="fi-FI" sz="1800" baseline="-25000" dirty="0" smtClean="0"/>
              <a:t>sref</a:t>
            </a:r>
            <a:r>
              <a:rPr lang="fi-FI" sz="1800" dirty="0" smtClean="0"/>
              <a:t> </a:t>
            </a:r>
            <a:r>
              <a:rPr lang="fi-FI" sz="1800" dirty="0" err="1" smtClean="0"/>
              <a:t>light-saturated</a:t>
            </a:r>
            <a:r>
              <a:rPr lang="fi-FI" sz="1800" dirty="0" smtClean="0"/>
              <a:t> </a:t>
            </a:r>
            <a:r>
              <a:rPr lang="fi-FI" sz="1800" dirty="0" err="1" smtClean="0"/>
              <a:t>stomatal</a:t>
            </a:r>
            <a:r>
              <a:rPr lang="fi-FI" sz="1800" dirty="0" smtClean="0"/>
              <a:t> </a:t>
            </a:r>
            <a:r>
              <a:rPr lang="fi-FI" sz="1800" dirty="0" err="1" smtClean="0"/>
              <a:t>conductance</a:t>
            </a:r>
            <a:r>
              <a:rPr lang="fi-FI" sz="1800" dirty="0" smtClean="0"/>
              <a:t> at D = 1 </a:t>
            </a:r>
            <a:r>
              <a:rPr lang="fi-FI" sz="1800" dirty="0" err="1" smtClean="0"/>
              <a:t>kPa</a:t>
            </a:r>
            <a:r>
              <a:rPr lang="fi-FI" sz="1800" dirty="0" smtClean="0"/>
              <a:t> &amp; </a:t>
            </a:r>
            <a:r>
              <a:rPr lang="fi-FI" sz="1800" dirty="0" err="1" smtClean="0"/>
              <a:t>const</a:t>
            </a:r>
            <a:r>
              <a:rPr lang="fi-FI" sz="1800" dirty="0"/>
              <a:t> </a:t>
            </a:r>
            <a:r>
              <a:rPr lang="fi-FI" sz="1800" dirty="0" err="1" smtClean="0"/>
              <a:t>C</a:t>
            </a:r>
            <a:r>
              <a:rPr lang="fi-FI" sz="1800" baseline="-25000" dirty="0" err="1" smtClean="0"/>
              <a:t>a</a:t>
            </a:r>
            <a:endParaRPr lang="fi-FI" sz="1800" dirty="0"/>
          </a:p>
          <a:p>
            <a:pPr marL="0" indent="0">
              <a:buNone/>
            </a:pPr>
            <a:endParaRPr lang="fi-FI" sz="1800" dirty="0" smtClean="0"/>
          </a:p>
          <a:p>
            <a:r>
              <a:rPr lang="fi-FI" sz="1800" dirty="0" err="1" smtClean="0"/>
              <a:t>Scots</a:t>
            </a:r>
            <a:r>
              <a:rPr lang="fi-FI" sz="1800" dirty="0" smtClean="0"/>
              <a:t> </a:t>
            </a:r>
            <a:r>
              <a:rPr lang="fi-FI" sz="1800" dirty="0" err="1" smtClean="0"/>
              <a:t>pine</a:t>
            </a:r>
            <a:r>
              <a:rPr lang="fi-FI" sz="1800" dirty="0"/>
              <a:t>: g</a:t>
            </a:r>
            <a:r>
              <a:rPr lang="fi-FI" sz="1800" baseline="-25000" dirty="0"/>
              <a:t>sref</a:t>
            </a:r>
            <a:r>
              <a:rPr lang="fi-FI" sz="1800" dirty="0" smtClean="0"/>
              <a:t> ~2.5 mm/s (2.2 – 2.8), b ~30 – 50 Wm</a:t>
            </a:r>
            <a:r>
              <a:rPr lang="fi-FI" sz="1800" baseline="30000" dirty="0" smtClean="0"/>
              <a:t>-2</a:t>
            </a:r>
          </a:p>
          <a:p>
            <a:r>
              <a:rPr lang="fi-FI" sz="1800" dirty="0" err="1" smtClean="0"/>
              <a:t>Birch</a:t>
            </a:r>
            <a:r>
              <a:rPr lang="fi-FI" sz="1800" dirty="0" smtClean="0"/>
              <a:t>, </a:t>
            </a:r>
            <a:r>
              <a:rPr lang="fi-FI" sz="1800" dirty="0" err="1" smtClean="0"/>
              <a:t>aspen</a:t>
            </a:r>
            <a:r>
              <a:rPr lang="fi-FI" sz="1800" dirty="0" smtClean="0"/>
              <a:t> ~4.0 – 4.5 mm/s</a:t>
            </a:r>
          </a:p>
          <a:p>
            <a:r>
              <a:rPr lang="fi-FI" sz="1800" dirty="0" smtClean="0"/>
              <a:t>k</a:t>
            </a:r>
            <a:r>
              <a:rPr lang="fi-FI" sz="1800" baseline="-25000" dirty="0" smtClean="0"/>
              <a:t>p</a:t>
            </a:r>
            <a:r>
              <a:rPr lang="fi-FI" sz="1800" dirty="0" smtClean="0"/>
              <a:t> ~0.6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49" y="1284197"/>
            <a:ext cx="2170730" cy="545207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49" y="2568761"/>
            <a:ext cx="24765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5250" y="2115081"/>
            <a:ext cx="3063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</a:t>
            </a:r>
            <a:r>
              <a:rPr lang="fi-FI" sz="1200" dirty="0" err="1" smtClean="0"/>
              <a:t>cale-analysis</a:t>
            </a:r>
            <a:r>
              <a:rPr lang="fi-FI" sz="1200" dirty="0" smtClean="0"/>
              <a:t> &amp; </a:t>
            </a:r>
            <a:r>
              <a:rPr lang="fi-FI" sz="1200" dirty="0" err="1" smtClean="0"/>
              <a:t>hyperbolic</a:t>
            </a:r>
            <a:r>
              <a:rPr lang="fi-FI" sz="1200" dirty="0" smtClean="0"/>
              <a:t> </a:t>
            </a:r>
            <a:r>
              <a:rPr lang="fi-FI" sz="1200" dirty="0" err="1" smtClean="0"/>
              <a:t>light-response</a:t>
            </a:r>
            <a:endParaRPr lang="fi-FI" sz="1200" dirty="0"/>
          </a:p>
        </p:txBody>
      </p:sp>
      <p:sp>
        <p:nvSpPr>
          <p:cNvPr id="9" name="Freeform 8"/>
          <p:cNvSpPr/>
          <p:nvPr/>
        </p:nvSpPr>
        <p:spPr>
          <a:xfrm>
            <a:off x="972925" y="2573413"/>
            <a:ext cx="1314594" cy="573453"/>
          </a:xfrm>
          <a:custGeom>
            <a:avLst/>
            <a:gdLst>
              <a:gd name="connsiteX0" fmla="*/ 1326276 w 1466646"/>
              <a:gd name="connsiteY0" fmla="*/ 68187 h 573453"/>
              <a:gd name="connsiteX1" fmla="*/ 1390931 w 1466646"/>
              <a:gd name="connsiteY1" fmla="*/ 262151 h 573453"/>
              <a:gd name="connsiteX2" fmla="*/ 901404 w 1466646"/>
              <a:gd name="connsiteY2" fmla="*/ 317569 h 573453"/>
              <a:gd name="connsiteX3" fmla="*/ 624313 w 1466646"/>
              <a:gd name="connsiteY3" fmla="*/ 557714 h 573453"/>
              <a:gd name="connsiteX4" fmla="*/ 153258 w 1466646"/>
              <a:gd name="connsiteY4" fmla="*/ 493060 h 573453"/>
              <a:gd name="connsiteX5" fmla="*/ 88604 w 1466646"/>
              <a:gd name="connsiteY5" fmla="*/ 31242 h 573453"/>
              <a:gd name="connsiteX6" fmla="*/ 1326276 w 1466646"/>
              <a:gd name="connsiteY6" fmla="*/ 68187 h 573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6646" h="573453">
                <a:moveTo>
                  <a:pt x="1326276" y="68187"/>
                </a:moveTo>
                <a:cubicBezTo>
                  <a:pt x="1543331" y="106672"/>
                  <a:pt x="1461743" y="220587"/>
                  <a:pt x="1390931" y="262151"/>
                </a:cubicBezTo>
                <a:cubicBezTo>
                  <a:pt x="1320119" y="303715"/>
                  <a:pt x="1029174" y="268308"/>
                  <a:pt x="901404" y="317569"/>
                </a:cubicBezTo>
                <a:cubicBezTo>
                  <a:pt x="773634" y="366830"/>
                  <a:pt x="749004" y="528466"/>
                  <a:pt x="624313" y="557714"/>
                </a:cubicBezTo>
                <a:cubicBezTo>
                  <a:pt x="499622" y="586962"/>
                  <a:pt x="242543" y="580805"/>
                  <a:pt x="153258" y="493060"/>
                </a:cubicBezTo>
                <a:cubicBezTo>
                  <a:pt x="63973" y="405315"/>
                  <a:pt x="-103820" y="103594"/>
                  <a:pt x="88604" y="31242"/>
                </a:cubicBezTo>
                <a:cubicBezTo>
                  <a:pt x="281028" y="-41110"/>
                  <a:pt x="1109221" y="29702"/>
                  <a:pt x="1326276" y="68187"/>
                </a:cubicBezTo>
                <a:close/>
              </a:path>
            </a:pathLst>
          </a:custGeom>
          <a:noFill/>
          <a:ln w="19050">
            <a:solidFill>
              <a:schemeClr val="accent4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TextBox 9"/>
          <p:cNvSpPr txBox="1"/>
          <p:nvPr/>
        </p:nvSpPr>
        <p:spPr>
          <a:xfrm>
            <a:off x="972925" y="3168133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smtClean="0"/>
              <a:t>g</a:t>
            </a:r>
            <a:r>
              <a:rPr lang="fi-FI" sz="1400" baseline="-25000" dirty="0" smtClean="0"/>
              <a:t>sref</a:t>
            </a:r>
            <a:endParaRPr lang="fi-FI" sz="1400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2994207" y="1367739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 smtClean="0"/>
              <a:t>Medlyn</a:t>
            </a:r>
            <a:r>
              <a:rPr lang="fi-FI" sz="1200" dirty="0" smtClean="0"/>
              <a:t> et al. 2011</a:t>
            </a:r>
          </a:p>
          <a:p>
            <a:r>
              <a:rPr lang="fi-FI" sz="1200" dirty="0" smtClean="0"/>
              <a:t>’USO’</a:t>
            </a:r>
            <a:endParaRPr lang="fi-FI" sz="1200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4597509"/>
            <a:ext cx="6076950" cy="752475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49" y="4003010"/>
            <a:ext cx="1969506" cy="378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90563" y="3731491"/>
            <a:ext cx="230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 smtClean="0"/>
              <a:t>Exponential</a:t>
            </a:r>
            <a:r>
              <a:rPr lang="fi-FI" sz="1200" dirty="0" smtClean="0"/>
              <a:t> PAR </a:t>
            </a:r>
            <a:r>
              <a:rPr lang="fi-FI" sz="1200" dirty="0" err="1" smtClean="0"/>
              <a:t>within</a:t>
            </a:r>
            <a:r>
              <a:rPr lang="fi-FI" sz="1200" dirty="0" smtClean="0"/>
              <a:t> </a:t>
            </a:r>
            <a:r>
              <a:rPr lang="fi-FI" sz="1200" dirty="0" err="1" smtClean="0"/>
              <a:t>canopy</a:t>
            </a:r>
            <a:endParaRPr lang="fi-FI" sz="12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775019" y="5169828"/>
            <a:ext cx="84276" cy="395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30971" y="5661937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</a:t>
            </a:r>
            <a:r>
              <a:rPr lang="fi-FI" sz="1200" dirty="0" err="1" smtClean="0"/>
              <a:t>oil</a:t>
            </a:r>
            <a:r>
              <a:rPr lang="fi-FI" sz="1200" dirty="0" smtClean="0"/>
              <a:t> </a:t>
            </a:r>
            <a:r>
              <a:rPr lang="fi-FI" sz="1200" dirty="0" err="1" smtClean="0"/>
              <a:t>moisture</a:t>
            </a:r>
            <a:endParaRPr lang="fi-FI" sz="1200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598703" y="5131624"/>
            <a:ext cx="90055" cy="4341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93749" y="5650062"/>
            <a:ext cx="8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smtClean="0"/>
              <a:t>atm. CO2</a:t>
            </a:r>
            <a:endParaRPr lang="fi-FI" sz="1200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7205993" y="5106043"/>
            <a:ext cx="304801" cy="4341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065800" y="5628951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 smtClean="0"/>
              <a:t>phenology</a:t>
            </a:r>
            <a:endParaRPr lang="fi-FI" sz="1200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441373" y="4973746"/>
            <a:ext cx="360218" cy="434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04342" y="5421369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 smtClean="0"/>
              <a:t>plant</a:t>
            </a:r>
            <a:r>
              <a:rPr lang="fi-FI" sz="1200" dirty="0" smtClean="0"/>
              <a:t> </a:t>
            </a:r>
            <a:r>
              <a:rPr lang="fi-FI" sz="1200" dirty="0" err="1" smtClean="0"/>
              <a:t>traits</a:t>
            </a:r>
            <a:endParaRPr lang="fi-FI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2760679" y="5401651"/>
            <a:ext cx="1907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 smtClean="0"/>
              <a:t>Leaf</a:t>
            </a:r>
            <a:r>
              <a:rPr lang="fi-FI" sz="1200" dirty="0" smtClean="0"/>
              <a:t> </a:t>
            </a:r>
            <a:r>
              <a:rPr lang="fi-FI" sz="1200" dirty="0" smtClean="0">
                <a:sym typeface="Wingdings" panose="05000000000000000000" pitchFamily="2" charset="2"/>
              </a:rPr>
              <a:t> </a:t>
            </a:r>
            <a:r>
              <a:rPr lang="fi-FI" sz="1200" dirty="0" err="1" smtClean="0">
                <a:sym typeface="Wingdings" panose="05000000000000000000" pitchFamily="2" charset="2"/>
              </a:rPr>
              <a:t>canopy</a:t>
            </a:r>
            <a:r>
              <a:rPr lang="fi-FI" sz="1200" dirty="0" smtClean="0">
                <a:sym typeface="Wingdings" panose="05000000000000000000" pitchFamily="2" charset="2"/>
              </a:rPr>
              <a:t> </a:t>
            </a:r>
            <a:endParaRPr lang="fi-FI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4050" y="6077436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 smtClean="0"/>
              <a:t>Medlyn</a:t>
            </a:r>
            <a:r>
              <a:rPr lang="fi-FI" sz="1200" dirty="0" smtClean="0"/>
              <a:t> et </a:t>
            </a:r>
            <a:r>
              <a:rPr lang="fi-FI" sz="1200" dirty="0" err="1" smtClean="0"/>
              <a:t>al</a:t>
            </a:r>
            <a:r>
              <a:rPr lang="fi-FI" sz="1200" dirty="0" smtClean="0"/>
              <a:t>, 2011. </a:t>
            </a:r>
          </a:p>
          <a:p>
            <a:r>
              <a:rPr lang="fi-FI" sz="1200" dirty="0" err="1" smtClean="0"/>
              <a:t>Global</a:t>
            </a:r>
            <a:r>
              <a:rPr lang="fi-FI" sz="1200" dirty="0" smtClean="0"/>
              <a:t> </a:t>
            </a:r>
            <a:r>
              <a:rPr lang="fi-FI" sz="1200" dirty="0" err="1" smtClean="0"/>
              <a:t>Change</a:t>
            </a:r>
            <a:r>
              <a:rPr lang="fi-FI" sz="1200" dirty="0" smtClean="0"/>
              <a:t> </a:t>
            </a:r>
            <a:r>
              <a:rPr lang="fi-FI" sz="1200" dirty="0"/>
              <a:t>Biol. </a:t>
            </a:r>
            <a:r>
              <a:rPr lang="fi-FI" sz="1200" dirty="0" smtClean="0"/>
              <a:t>17, 2134-2144</a:t>
            </a:r>
            <a:endParaRPr lang="fi-FI" sz="1200" dirty="0"/>
          </a:p>
        </p:txBody>
      </p:sp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848" y="0"/>
            <a:ext cx="1455152" cy="1206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674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4" y="431800"/>
            <a:ext cx="7853259" cy="1038225"/>
          </a:xfrm>
        </p:spPr>
        <p:txBody>
          <a:bodyPr/>
          <a:lstStyle/>
          <a:p>
            <a:r>
              <a:rPr lang="fi-FI" dirty="0" err="1" smtClean="0"/>
              <a:t>Parameterization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905" y="1384382"/>
            <a:ext cx="8105334" cy="4418013"/>
          </a:xfrm>
        </p:spPr>
        <p:txBody>
          <a:bodyPr/>
          <a:lstStyle/>
          <a:p>
            <a:r>
              <a:rPr lang="fi-FI" dirty="0" err="1"/>
              <a:t>M</a:t>
            </a:r>
            <a:r>
              <a:rPr lang="fi-FI" dirty="0" err="1" smtClean="0"/>
              <a:t>ainly</a:t>
            </a:r>
            <a:r>
              <a:rPr lang="fi-FI" dirty="0" smtClean="0"/>
              <a:t> </a:t>
            </a:r>
            <a:r>
              <a:rPr lang="fi-FI" dirty="0" err="1" smtClean="0"/>
              <a:t>from</a:t>
            </a:r>
            <a:r>
              <a:rPr lang="fi-FI" dirty="0" smtClean="0"/>
              <a:t> </a:t>
            </a:r>
            <a:r>
              <a:rPr lang="fi-FI" dirty="0" err="1" smtClean="0"/>
              <a:t>literature</a:t>
            </a:r>
            <a:endParaRPr lang="fi-FI" dirty="0" smtClean="0"/>
          </a:p>
          <a:p>
            <a:r>
              <a:rPr lang="fi-FI" dirty="0" err="1" smtClean="0"/>
              <a:t>Some</a:t>
            </a:r>
            <a:r>
              <a:rPr lang="fi-FI" dirty="0" smtClean="0"/>
              <a:t> </a:t>
            </a:r>
            <a:r>
              <a:rPr lang="fi-FI" dirty="0" err="1" smtClean="0"/>
              <a:t>parameters</a:t>
            </a:r>
            <a:r>
              <a:rPr lang="fi-FI" dirty="0" smtClean="0"/>
              <a:t> </a:t>
            </a:r>
            <a:r>
              <a:rPr lang="fi-FI" dirty="0" err="1" smtClean="0"/>
              <a:t>calibrated</a:t>
            </a:r>
            <a:r>
              <a:rPr lang="fi-FI" dirty="0" smtClean="0"/>
              <a:t> </a:t>
            </a:r>
          </a:p>
          <a:p>
            <a:pPr lvl="1"/>
            <a:r>
              <a:rPr lang="fi-FI" dirty="0" smtClean="0"/>
              <a:t>a single </a:t>
            </a:r>
            <a:r>
              <a:rPr lang="fi-FI" dirty="0" err="1" smtClean="0"/>
              <a:t>flux</a:t>
            </a:r>
            <a:r>
              <a:rPr lang="fi-FI" dirty="0" smtClean="0"/>
              <a:t> </a:t>
            </a:r>
            <a:r>
              <a:rPr lang="fi-FI" dirty="0" err="1" smtClean="0"/>
              <a:t>site</a:t>
            </a:r>
            <a:r>
              <a:rPr lang="fi-FI" dirty="0" smtClean="0"/>
              <a:t>, </a:t>
            </a:r>
            <a:r>
              <a:rPr lang="fi-FI" dirty="0" err="1" smtClean="0"/>
              <a:t>Hyytiälä</a:t>
            </a:r>
            <a:r>
              <a:rPr lang="fi-FI" dirty="0" smtClean="0"/>
              <a:t>, Southern Finland</a:t>
            </a:r>
          </a:p>
          <a:p>
            <a:r>
              <a:rPr lang="fi-FI" dirty="0" smtClean="0"/>
              <a:t>1 for </a:t>
            </a:r>
            <a:r>
              <a:rPr lang="fi-FI" dirty="0" err="1"/>
              <a:t>g</a:t>
            </a:r>
            <a:r>
              <a:rPr lang="fi-FI" dirty="0" err="1" smtClean="0"/>
              <a:t>round</a:t>
            </a:r>
            <a:r>
              <a:rPr lang="fi-FI" dirty="0" smtClean="0"/>
              <a:t> </a:t>
            </a:r>
            <a:r>
              <a:rPr lang="fi-FI" dirty="0" err="1" smtClean="0"/>
              <a:t>evaporation</a:t>
            </a:r>
            <a:r>
              <a:rPr lang="fi-FI" dirty="0" smtClean="0"/>
              <a:t>: </a:t>
            </a:r>
          </a:p>
          <a:p>
            <a:pPr lvl="1"/>
            <a:r>
              <a:rPr lang="fi-FI" dirty="0" err="1" smtClean="0"/>
              <a:t>multi-layer</a:t>
            </a:r>
            <a:r>
              <a:rPr lang="fi-FI" dirty="0" smtClean="0"/>
              <a:t> SVAT –</a:t>
            </a:r>
            <a:r>
              <a:rPr lang="fi-FI" dirty="0" err="1" smtClean="0"/>
              <a:t>model</a:t>
            </a:r>
            <a:r>
              <a:rPr lang="fi-FI" dirty="0" smtClean="0"/>
              <a:t> APES </a:t>
            </a:r>
          </a:p>
          <a:p>
            <a:pPr lvl="1"/>
            <a:r>
              <a:rPr lang="fi-FI" dirty="0" err="1" smtClean="0"/>
              <a:t>sub-canopy</a:t>
            </a:r>
            <a:r>
              <a:rPr lang="fi-FI" dirty="0" smtClean="0"/>
              <a:t> EC data</a:t>
            </a:r>
            <a:endParaRPr lang="fi-FI" dirty="0"/>
          </a:p>
          <a:p>
            <a:r>
              <a:rPr lang="fi-FI" dirty="0" smtClean="0"/>
              <a:t>1 for </a:t>
            </a:r>
            <a:r>
              <a:rPr lang="fi-FI" dirty="0" err="1" smtClean="0"/>
              <a:t>transpiration</a:t>
            </a:r>
            <a:endParaRPr lang="fi-FI" dirty="0" smtClean="0"/>
          </a:p>
          <a:p>
            <a:pPr lvl="1"/>
            <a:r>
              <a:rPr lang="fi-FI" dirty="0" smtClean="0"/>
              <a:t>g</a:t>
            </a:r>
            <a:r>
              <a:rPr lang="fi-FI" baseline="-25000" dirty="0" smtClean="0"/>
              <a:t>sref  </a:t>
            </a:r>
            <a:r>
              <a:rPr lang="fi-FI" dirty="0" err="1" smtClean="0"/>
              <a:t>from</a:t>
            </a:r>
            <a:r>
              <a:rPr lang="fi-FI" dirty="0" smtClean="0"/>
              <a:t> </a:t>
            </a:r>
            <a:r>
              <a:rPr lang="fi-FI" dirty="0" err="1" smtClean="0"/>
              <a:t>leaf</a:t>
            </a:r>
            <a:r>
              <a:rPr lang="fi-FI" dirty="0" smtClean="0"/>
              <a:t> </a:t>
            </a:r>
            <a:r>
              <a:rPr lang="fi-FI" dirty="0" err="1" smtClean="0"/>
              <a:t>gas</a:t>
            </a:r>
            <a:r>
              <a:rPr lang="fi-FI" dirty="0" smtClean="0"/>
              <a:t> </a:t>
            </a:r>
            <a:r>
              <a:rPr lang="fi-FI" dirty="0" err="1" smtClean="0"/>
              <a:t>exchange</a:t>
            </a:r>
            <a:endParaRPr lang="fi-FI" dirty="0"/>
          </a:p>
          <a:p>
            <a:pPr lvl="1"/>
            <a:r>
              <a:rPr lang="fi-FI" dirty="0" err="1" smtClean="0"/>
              <a:t>check</a:t>
            </a:r>
            <a:r>
              <a:rPr lang="fi-FI" dirty="0" smtClean="0"/>
              <a:t> </a:t>
            </a:r>
            <a:r>
              <a:rPr lang="fi-FI" dirty="0" err="1" smtClean="0"/>
              <a:t>against</a:t>
            </a:r>
            <a:r>
              <a:rPr lang="fi-FI" dirty="0" smtClean="0"/>
              <a:t> EC data</a:t>
            </a:r>
          </a:p>
          <a:p>
            <a:r>
              <a:rPr lang="fi-FI" dirty="0" smtClean="0"/>
              <a:t>1 for </a:t>
            </a:r>
            <a:r>
              <a:rPr lang="fi-FI" dirty="0" err="1" smtClean="0"/>
              <a:t>interception</a:t>
            </a:r>
            <a:r>
              <a:rPr lang="fi-FI" dirty="0" smtClean="0"/>
              <a:t> of </a:t>
            </a:r>
            <a:r>
              <a:rPr lang="fi-FI" dirty="0" err="1" smtClean="0"/>
              <a:t>rainfall</a:t>
            </a:r>
            <a:r>
              <a:rPr lang="fi-FI" dirty="0" smtClean="0"/>
              <a:t>:</a:t>
            </a:r>
          </a:p>
          <a:p>
            <a:pPr lvl="1"/>
            <a:r>
              <a:rPr lang="fi-FI" dirty="0" err="1" smtClean="0"/>
              <a:t>capacity</a:t>
            </a:r>
            <a:r>
              <a:rPr lang="fi-FI" dirty="0" smtClean="0"/>
              <a:t> = w x LAI, </a:t>
            </a:r>
            <a:r>
              <a:rPr lang="fi-FI" dirty="0" err="1" smtClean="0"/>
              <a:t>using</a:t>
            </a:r>
            <a:r>
              <a:rPr lang="fi-FI" dirty="0" smtClean="0"/>
              <a:t> </a:t>
            </a:r>
            <a:r>
              <a:rPr lang="fi-FI" dirty="0" err="1" smtClean="0"/>
              <a:t>throughfall</a:t>
            </a:r>
            <a:r>
              <a:rPr lang="fi-FI" dirty="0" smtClean="0"/>
              <a:t> data </a:t>
            </a:r>
          </a:p>
          <a:p>
            <a:endParaRPr lang="fi-FI" dirty="0" smtClean="0"/>
          </a:p>
          <a:p>
            <a:pPr marL="0" indent="0">
              <a:buNone/>
            </a:pPr>
            <a:endParaRPr lang="fi-FI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https://github.com/LukeEcomod/EGU2018</a:t>
            </a:r>
            <a:endParaRPr 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960" y="3907707"/>
            <a:ext cx="1455152" cy="1206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9382" y="6103916"/>
            <a:ext cx="2914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smtClean="0"/>
              <a:t>APES: Launiainen et al. 2015 </a:t>
            </a:r>
            <a:r>
              <a:rPr lang="fi-FI" sz="1200" dirty="0" err="1" smtClean="0"/>
              <a:t>Ecol</a:t>
            </a:r>
            <a:r>
              <a:rPr lang="fi-FI" sz="1200" dirty="0" smtClean="0"/>
              <a:t>. </a:t>
            </a:r>
            <a:r>
              <a:rPr lang="fi-FI" sz="1200" dirty="0" err="1" smtClean="0"/>
              <a:t>Mod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248578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993" y="799393"/>
            <a:ext cx="4882698" cy="488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Site</a:t>
            </a:r>
            <a:r>
              <a:rPr lang="fi-FI" dirty="0" smtClean="0"/>
              <a:t> </a:t>
            </a:r>
            <a:r>
              <a:rPr lang="fi-FI" dirty="0" err="1" smtClean="0"/>
              <a:t>scale</a:t>
            </a:r>
            <a:r>
              <a:rPr lang="fi-FI" dirty="0" smtClean="0"/>
              <a:t> </a:t>
            </a:r>
            <a:r>
              <a:rPr lang="fi-FI" dirty="0" err="1" smtClean="0"/>
              <a:t>validation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75" y="1264078"/>
            <a:ext cx="3884018" cy="4418013"/>
          </a:xfrm>
        </p:spPr>
        <p:txBody>
          <a:bodyPr/>
          <a:lstStyle/>
          <a:p>
            <a:r>
              <a:rPr lang="fi-FI" sz="1800" dirty="0" smtClean="0"/>
              <a:t>9 EC </a:t>
            </a:r>
            <a:r>
              <a:rPr lang="fi-FI" sz="1800" dirty="0" err="1" smtClean="0"/>
              <a:t>sites</a:t>
            </a:r>
            <a:r>
              <a:rPr lang="fi-FI" sz="1800" dirty="0" smtClean="0"/>
              <a:t> </a:t>
            </a:r>
            <a:r>
              <a:rPr lang="fi-FI" sz="1800" dirty="0" err="1" smtClean="0"/>
              <a:t>from</a:t>
            </a:r>
            <a:r>
              <a:rPr lang="fi-FI" sz="1800" dirty="0" smtClean="0"/>
              <a:t> Finland &amp; </a:t>
            </a:r>
            <a:r>
              <a:rPr lang="fi-FI" sz="1800" dirty="0" err="1" smtClean="0"/>
              <a:t>Sweden</a:t>
            </a:r>
            <a:r>
              <a:rPr lang="fi-FI" sz="1800" dirty="0" smtClean="0"/>
              <a:t>, 60 N to 68 N</a:t>
            </a:r>
          </a:p>
          <a:p>
            <a:r>
              <a:rPr lang="fi-FI" sz="1800" dirty="0" smtClean="0"/>
              <a:t>LAI (1-sided) </a:t>
            </a:r>
            <a:r>
              <a:rPr lang="fi-FI" sz="1800" dirty="0" err="1" smtClean="0"/>
              <a:t>from</a:t>
            </a:r>
            <a:r>
              <a:rPr lang="fi-FI" sz="1800" dirty="0" smtClean="0"/>
              <a:t> 0.2 to 6.8 m</a:t>
            </a:r>
            <a:r>
              <a:rPr lang="fi-FI" sz="1800" baseline="30000" dirty="0" smtClean="0"/>
              <a:t>2</a:t>
            </a:r>
            <a:r>
              <a:rPr lang="fi-FI" sz="1800" dirty="0" smtClean="0"/>
              <a:t>m</a:t>
            </a:r>
            <a:r>
              <a:rPr lang="fi-FI" sz="1800" baseline="30000" dirty="0" smtClean="0"/>
              <a:t>-2</a:t>
            </a:r>
          </a:p>
          <a:p>
            <a:r>
              <a:rPr lang="fi-FI" sz="1800" dirty="0" err="1" smtClean="0"/>
              <a:t>Pristine</a:t>
            </a:r>
            <a:r>
              <a:rPr lang="fi-FI" sz="1800" dirty="0" smtClean="0"/>
              <a:t> </a:t>
            </a:r>
            <a:r>
              <a:rPr lang="fi-FI" sz="1800" dirty="0" err="1" smtClean="0"/>
              <a:t>peatland</a:t>
            </a:r>
            <a:r>
              <a:rPr lang="fi-FI" sz="1800" dirty="0" smtClean="0"/>
              <a:t> … </a:t>
            </a:r>
            <a:r>
              <a:rPr lang="fi-FI" sz="1800" dirty="0" err="1" smtClean="0"/>
              <a:t>dense</a:t>
            </a:r>
            <a:r>
              <a:rPr lang="fi-FI" sz="1800" dirty="0" smtClean="0"/>
              <a:t> </a:t>
            </a:r>
            <a:r>
              <a:rPr lang="fi-FI" sz="1800" dirty="0" err="1" smtClean="0"/>
              <a:t>managed</a:t>
            </a:r>
            <a:r>
              <a:rPr lang="fi-FI" sz="1800" dirty="0" smtClean="0"/>
              <a:t> </a:t>
            </a:r>
            <a:r>
              <a:rPr lang="fi-FI" sz="1800" dirty="0" err="1" smtClean="0"/>
              <a:t>forests</a:t>
            </a:r>
            <a:endParaRPr lang="fi-FI" sz="1800" dirty="0" smtClean="0"/>
          </a:p>
          <a:p>
            <a:endParaRPr lang="fi-FI" sz="1800" dirty="0" smtClean="0"/>
          </a:p>
          <a:p>
            <a:r>
              <a:rPr lang="fi-FI" sz="1800" dirty="0" smtClean="0"/>
              <a:t>Daily </a:t>
            </a:r>
            <a:r>
              <a:rPr lang="fi-FI" sz="1800" dirty="0"/>
              <a:t>ET</a:t>
            </a:r>
          </a:p>
          <a:p>
            <a:pPr lvl="1"/>
            <a:r>
              <a:rPr lang="fi-FI" sz="1600" dirty="0" err="1"/>
              <a:t>dry-canopy</a:t>
            </a:r>
            <a:r>
              <a:rPr lang="fi-FI" sz="1600" dirty="0"/>
              <a:t> </a:t>
            </a:r>
            <a:r>
              <a:rPr lang="fi-FI" sz="1600" dirty="0" err="1" smtClean="0"/>
              <a:t>conditions</a:t>
            </a:r>
            <a:endParaRPr lang="fi-FI" sz="1600" dirty="0" smtClean="0"/>
          </a:p>
          <a:p>
            <a:pPr lvl="1"/>
            <a:r>
              <a:rPr lang="fi-FI" sz="1600" dirty="0" err="1" smtClean="0"/>
              <a:t>Growing</a:t>
            </a:r>
            <a:r>
              <a:rPr lang="fi-FI" sz="1600" dirty="0" smtClean="0"/>
              <a:t> </a:t>
            </a:r>
            <a:r>
              <a:rPr lang="fi-FI" sz="1600" dirty="0" err="1"/>
              <a:t>season</a:t>
            </a:r>
            <a:r>
              <a:rPr lang="fi-FI" sz="1600" dirty="0"/>
              <a:t> (</a:t>
            </a:r>
            <a:r>
              <a:rPr lang="fi-FI" sz="1600" dirty="0" err="1"/>
              <a:t>May-Oct</a:t>
            </a:r>
            <a:r>
              <a:rPr lang="fi-FI" sz="1600" dirty="0" smtClean="0"/>
              <a:t>)</a:t>
            </a:r>
          </a:p>
          <a:p>
            <a:pPr marL="457200" lvl="1" indent="0">
              <a:buNone/>
            </a:pPr>
            <a:endParaRPr lang="fi-FI" sz="1600" dirty="0" smtClean="0"/>
          </a:p>
          <a:p>
            <a:r>
              <a:rPr lang="fi-FI" sz="1800" dirty="0" err="1" smtClean="0"/>
              <a:t>Independent</a:t>
            </a:r>
            <a:r>
              <a:rPr lang="fi-FI" sz="1800" dirty="0" smtClean="0"/>
              <a:t> </a:t>
            </a:r>
            <a:r>
              <a:rPr lang="fi-FI" sz="1800" dirty="0" err="1" smtClean="0"/>
              <a:t>comparison</a:t>
            </a:r>
            <a:endParaRPr lang="fi-FI" sz="1800" dirty="0" smtClean="0"/>
          </a:p>
          <a:p>
            <a:pPr marL="0" indent="0">
              <a:buNone/>
            </a:pPr>
            <a:endParaRPr lang="fi-FI" sz="1800" dirty="0" smtClean="0"/>
          </a:p>
          <a:p>
            <a:pPr marL="0" indent="0">
              <a:buNone/>
            </a:pPr>
            <a:endParaRPr lang="fi-FI" sz="1800" dirty="0" smtClean="0"/>
          </a:p>
          <a:p>
            <a:pPr marL="0" indent="0">
              <a:buNone/>
            </a:pPr>
            <a:endParaRPr lang="fi-FI" sz="1800" dirty="0"/>
          </a:p>
          <a:p>
            <a:endParaRPr lang="fi-FI" sz="1800" dirty="0"/>
          </a:p>
          <a:p>
            <a:endParaRPr lang="fi-FI" sz="1800" dirty="0" smtClean="0"/>
          </a:p>
          <a:p>
            <a:pPr marL="0" indent="0">
              <a:buNone/>
            </a:pPr>
            <a:endParaRPr lang="fi-FI" sz="1800" dirty="0" smtClean="0"/>
          </a:p>
          <a:p>
            <a:endParaRPr lang="fi-FI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https://github.com/LukeEcomod/EGU2018</a:t>
            </a:r>
            <a:endParaRPr lang="en-US" dirty="0"/>
          </a:p>
        </p:txBody>
      </p:sp>
      <p:pic>
        <p:nvPicPr>
          <p:cNvPr id="2052" name="Picture 4" descr="Lettosu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783" y="5442782"/>
            <a:ext cx="1289117" cy="96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alevansu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352" y="5398811"/>
            <a:ext cx="791084" cy="105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792" y="5410200"/>
            <a:ext cx="1376363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 descr="http://en.ilmatieteenlaitos.fi/image/image_gallery?uuid=f0508739-4c5f-47c6-92d8-2dce8253e825&amp;groupId=30106&amp;t=13583433398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580" y="196145"/>
            <a:ext cx="1304103" cy="94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033" y="113289"/>
            <a:ext cx="784616" cy="1031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4" descr="Kuvahaun tulos haulle nuori taimikk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9" name="AutoShape 16" descr="Kuvahaun tulos haulle nuori taimikk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267" y="327759"/>
            <a:ext cx="1232782" cy="81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 rot="16200000">
            <a:off x="4165480" y="2865729"/>
            <a:ext cx="813043" cy="369332"/>
          </a:xfrm>
          <a:prstGeom prst="rect">
            <a:avLst/>
          </a:prstGeom>
          <a:solidFill>
            <a:schemeClr val="accent3">
              <a:lumMod val="40000"/>
              <a:lumOff val="60000"/>
              <a:alpha val="27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Model</a:t>
            </a:r>
            <a:endParaRPr lang="fi-FI" dirty="0"/>
          </a:p>
        </p:txBody>
      </p:sp>
      <p:sp>
        <p:nvSpPr>
          <p:cNvPr id="11" name="TextBox 10"/>
          <p:cNvSpPr txBox="1"/>
          <p:nvPr/>
        </p:nvSpPr>
        <p:spPr>
          <a:xfrm>
            <a:off x="6173284" y="4969226"/>
            <a:ext cx="1210588" cy="369332"/>
          </a:xfrm>
          <a:prstGeom prst="rect">
            <a:avLst/>
          </a:prstGeom>
          <a:solidFill>
            <a:schemeClr val="accent3">
              <a:lumMod val="40000"/>
              <a:lumOff val="60000"/>
              <a:alpha val="27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measured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3891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2" y="849739"/>
            <a:ext cx="4898423" cy="5341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4" y="330626"/>
            <a:ext cx="7960137" cy="1038225"/>
          </a:xfrm>
        </p:spPr>
        <p:txBody>
          <a:bodyPr/>
          <a:lstStyle/>
          <a:p>
            <a:r>
              <a:rPr lang="fi-FI" dirty="0" err="1" smtClean="0"/>
              <a:t>Multi-source</a:t>
            </a:r>
            <a:r>
              <a:rPr lang="fi-FI" dirty="0" smtClean="0"/>
              <a:t> National </a:t>
            </a:r>
            <a:r>
              <a:rPr lang="fi-FI" dirty="0" err="1"/>
              <a:t>Forest</a:t>
            </a:r>
            <a:r>
              <a:rPr lang="fi-FI" dirty="0"/>
              <a:t> </a:t>
            </a:r>
            <a:r>
              <a:rPr lang="fi-FI" dirty="0" smtClean="0"/>
              <a:t>Inventory (16 X 16 m)</a:t>
            </a:r>
            <a:endParaRPr lang="fi-FI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094513" y="1311565"/>
            <a:ext cx="3586348" cy="4418013"/>
          </a:xfrm>
        </p:spPr>
        <p:txBody>
          <a:bodyPr/>
          <a:lstStyle/>
          <a:p>
            <a:r>
              <a:rPr lang="fi-FI" dirty="0" smtClean="0">
                <a:solidFill>
                  <a:schemeClr val="tx2"/>
                </a:solidFill>
              </a:rPr>
              <a:t>45 </a:t>
            </a:r>
            <a:r>
              <a:rPr lang="fi-FI" dirty="0" err="1" smtClean="0">
                <a:solidFill>
                  <a:schemeClr val="tx2"/>
                </a:solidFill>
              </a:rPr>
              <a:t>raster</a:t>
            </a:r>
            <a:r>
              <a:rPr lang="fi-FI" dirty="0" smtClean="0">
                <a:solidFill>
                  <a:schemeClr val="tx2"/>
                </a:solidFill>
              </a:rPr>
              <a:t> </a:t>
            </a:r>
            <a:r>
              <a:rPr lang="fi-FI" dirty="0" err="1" smtClean="0">
                <a:solidFill>
                  <a:schemeClr val="tx2"/>
                </a:solidFill>
              </a:rPr>
              <a:t>themes</a:t>
            </a:r>
            <a:r>
              <a:rPr lang="fi-FI" dirty="0" smtClean="0">
                <a:solidFill>
                  <a:schemeClr val="tx2"/>
                </a:solidFill>
              </a:rPr>
              <a:t> (</a:t>
            </a:r>
            <a:r>
              <a:rPr lang="fi-FI" dirty="0" err="1" smtClean="0">
                <a:solidFill>
                  <a:schemeClr val="tx2"/>
                </a:solidFill>
              </a:rPr>
              <a:t>geotiff</a:t>
            </a:r>
            <a:r>
              <a:rPr lang="fi-FI" dirty="0" smtClean="0">
                <a:solidFill>
                  <a:schemeClr val="tx2"/>
                </a:solidFill>
              </a:rPr>
              <a:t>)</a:t>
            </a:r>
          </a:p>
          <a:p>
            <a:r>
              <a:rPr lang="fi-FI" dirty="0">
                <a:solidFill>
                  <a:schemeClr val="accent5"/>
                </a:solidFill>
              </a:rPr>
              <a:t>Open data, 3 </a:t>
            </a:r>
            <a:r>
              <a:rPr lang="fi-FI" dirty="0" err="1">
                <a:solidFill>
                  <a:schemeClr val="accent5"/>
                </a:solidFill>
              </a:rPr>
              <a:t>year</a:t>
            </a:r>
            <a:r>
              <a:rPr lang="fi-FI" dirty="0">
                <a:solidFill>
                  <a:schemeClr val="accent5"/>
                </a:solidFill>
              </a:rPr>
              <a:t> </a:t>
            </a:r>
            <a:r>
              <a:rPr lang="fi-FI" dirty="0" err="1">
                <a:solidFill>
                  <a:schemeClr val="accent5"/>
                </a:solidFill>
              </a:rPr>
              <a:t>update</a:t>
            </a:r>
            <a:r>
              <a:rPr lang="fi-FI" dirty="0">
                <a:solidFill>
                  <a:schemeClr val="accent5"/>
                </a:solidFill>
              </a:rPr>
              <a:t> </a:t>
            </a:r>
            <a:r>
              <a:rPr lang="fi-FI" dirty="0" err="1" smtClean="0">
                <a:solidFill>
                  <a:schemeClr val="accent5"/>
                </a:solidFill>
              </a:rPr>
              <a:t>interval</a:t>
            </a:r>
            <a:endParaRPr lang="fi-FI" dirty="0" smtClean="0">
              <a:solidFill>
                <a:schemeClr val="accent5"/>
              </a:solidFill>
            </a:endParaRPr>
          </a:p>
          <a:p>
            <a:r>
              <a:rPr lang="fi-FI" dirty="0" smtClean="0"/>
              <a:t>&gt;</a:t>
            </a:r>
            <a:r>
              <a:rPr lang="fi-FI" dirty="0"/>
              <a:t> </a:t>
            </a:r>
            <a:r>
              <a:rPr lang="fi-FI" dirty="0" smtClean="0">
                <a:solidFill>
                  <a:schemeClr val="tx2"/>
                </a:solidFill>
              </a:rPr>
              <a:t>80 0000 </a:t>
            </a:r>
            <a:r>
              <a:rPr lang="fi-FI" dirty="0" err="1" smtClean="0">
                <a:solidFill>
                  <a:schemeClr val="tx2"/>
                </a:solidFill>
              </a:rPr>
              <a:t>forest</a:t>
            </a:r>
            <a:r>
              <a:rPr lang="fi-FI" dirty="0" smtClean="0">
                <a:solidFill>
                  <a:schemeClr val="tx2"/>
                </a:solidFill>
              </a:rPr>
              <a:t> </a:t>
            </a:r>
            <a:r>
              <a:rPr lang="fi-FI" dirty="0" err="1" smtClean="0">
                <a:solidFill>
                  <a:schemeClr val="tx2"/>
                </a:solidFill>
              </a:rPr>
              <a:t>inventory</a:t>
            </a:r>
            <a:r>
              <a:rPr lang="fi-FI" dirty="0" smtClean="0">
                <a:solidFill>
                  <a:schemeClr val="tx2"/>
                </a:solidFill>
              </a:rPr>
              <a:t> </a:t>
            </a:r>
            <a:r>
              <a:rPr lang="fi-FI" dirty="0" err="1" smtClean="0">
                <a:solidFill>
                  <a:schemeClr val="tx2"/>
                </a:solidFill>
              </a:rPr>
              <a:t>plots</a:t>
            </a:r>
            <a:endParaRPr lang="fi-FI" dirty="0">
              <a:solidFill>
                <a:schemeClr val="tx2"/>
              </a:solidFill>
            </a:endParaRPr>
          </a:p>
          <a:p>
            <a:r>
              <a:rPr lang="fi-FI" dirty="0" err="1" smtClean="0">
                <a:solidFill>
                  <a:schemeClr val="tx2"/>
                </a:solidFill>
              </a:rPr>
              <a:t>Landsat</a:t>
            </a:r>
            <a:r>
              <a:rPr lang="fi-FI" dirty="0" smtClean="0">
                <a:solidFill>
                  <a:schemeClr val="tx2"/>
                </a:solidFill>
              </a:rPr>
              <a:t> + DEM, </a:t>
            </a:r>
            <a:r>
              <a:rPr lang="fi-FI" dirty="0" err="1" smtClean="0">
                <a:solidFill>
                  <a:schemeClr val="tx2"/>
                </a:solidFill>
              </a:rPr>
              <a:t>topographic</a:t>
            </a:r>
            <a:r>
              <a:rPr lang="fi-FI" dirty="0" smtClean="0">
                <a:solidFill>
                  <a:schemeClr val="tx2"/>
                </a:solidFill>
              </a:rPr>
              <a:t> </a:t>
            </a:r>
            <a:r>
              <a:rPr lang="fi-FI" dirty="0" err="1" smtClean="0">
                <a:solidFill>
                  <a:schemeClr val="tx2"/>
                </a:solidFill>
              </a:rPr>
              <a:t>basemap</a:t>
            </a:r>
            <a:endParaRPr lang="fi-FI" dirty="0">
              <a:solidFill>
                <a:schemeClr val="tx2"/>
              </a:solidFill>
            </a:endParaRPr>
          </a:p>
          <a:p>
            <a:r>
              <a:rPr lang="fi-FI" dirty="0" err="1" smtClean="0">
                <a:solidFill>
                  <a:schemeClr val="tx2"/>
                </a:solidFill>
              </a:rPr>
              <a:t>kNN</a:t>
            </a:r>
            <a:r>
              <a:rPr lang="fi-FI" dirty="0" smtClean="0">
                <a:solidFill>
                  <a:schemeClr val="tx2"/>
                </a:solidFill>
              </a:rPr>
              <a:t> –</a:t>
            </a:r>
            <a:r>
              <a:rPr lang="fi-FI" dirty="0" err="1" smtClean="0">
                <a:solidFill>
                  <a:schemeClr val="tx2"/>
                </a:solidFill>
              </a:rPr>
              <a:t>interpolation</a:t>
            </a:r>
            <a:endParaRPr lang="fi-FI" dirty="0" smtClean="0">
              <a:solidFill>
                <a:schemeClr val="tx2"/>
              </a:solidFill>
            </a:endParaRPr>
          </a:p>
          <a:p>
            <a:endParaRPr lang="fi-FI" dirty="0">
              <a:solidFill>
                <a:schemeClr val="tx2"/>
              </a:solidFill>
            </a:endParaRPr>
          </a:p>
          <a:p>
            <a:r>
              <a:rPr lang="fi-FI" dirty="0" smtClean="0">
                <a:solidFill>
                  <a:schemeClr val="tx2"/>
                </a:solidFill>
              </a:rPr>
              <a:t>LAI = M x SLA 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sz="1600" dirty="0" err="1" smtClean="0"/>
              <a:t>Comparison</a:t>
            </a:r>
            <a:r>
              <a:rPr lang="fi-FI" sz="1600" dirty="0" smtClean="0"/>
              <a:t> with MODIS LAI: Härkönen et </a:t>
            </a:r>
            <a:r>
              <a:rPr lang="fi-FI" sz="1600" dirty="0" err="1" smtClean="0"/>
              <a:t>al</a:t>
            </a:r>
            <a:r>
              <a:rPr lang="fi-FI" sz="1600" dirty="0" smtClean="0"/>
              <a:t> 2015 </a:t>
            </a:r>
            <a:r>
              <a:rPr lang="fi-FI" sz="1600" dirty="0" err="1" smtClean="0"/>
              <a:t>Bor</a:t>
            </a:r>
            <a:r>
              <a:rPr lang="fi-FI" sz="1600" dirty="0" smtClean="0"/>
              <a:t>. </a:t>
            </a:r>
            <a:r>
              <a:rPr lang="fi-FI" sz="1600" dirty="0" err="1" smtClean="0"/>
              <a:t>Env</a:t>
            </a:r>
            <a:r>
              <a:rPr lang="fi-FI" sz="1600" dirty="0" smtClean="0"/>
              <a:t>. Res</a:t>
            </a:r>
            <a:r>
              <a:rPr lang="fi-FI" sz="1600" dirty="0"/>
              <a:t>. 20: 181–195</a:t>
            </a:r>
            <a:endParaRPr lang="fi-FI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70497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smtClean="0">
                <a:solidFill>
                  <a:schemeClr val="accent5"/>
                </a:solidFill>
              </a:rPr>
              <a:t>1km</a:t>
            </a:r>
            <a:endParaRPr lang="fi-FI" sz="1200" dirty="0">
              <a:solidFill>
                <a:schemeClr val="accent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063" y="2588506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smtClean="0">
                <a:solidFill>
                  <a:schemeClr val="accent5"/>
                </a:solidFill>
              </a:rPr>
              <a:t>1,4km</a:t>
            </a:r>
            <a:endParaRPr lang="fi-FI" sz="1200" dirty="0">
              <a:solidFill>
                <a:schemeClr val="accent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4810" y="6126153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accent5"/>
                </a:solidFill>
              </a:rPr>
              <a:t>http://</a:t>
            </a:r>
            <a:r>
              <a:rPr lang="fi-FI" dirty="0" smtClean="0">
                <a:solidFill>
                  <a:schemeClr val="accent5"/>
                </a:solidFill>
              </a:rPr>
              <a:t>kartta.luke.fi/index-en.html</a:t>
            </a:r>
            <a:endParaRPr lang="fi-FI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20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5" y="144373"/>
            <a:ext cx="7543800" cy="1038225"/>
          </a:xfrm>
        </p:spPr>
        <p:txBody>
          <a:bodyPr/>
          <a:lstStyle/>
          <a:p>
            <a:r>
              <a:rPr lang="fi-FI" dirty="0" err="1" smtClean="0"/>
              <a:t>Spatial</a:t>
            </a:r>
            <a:r>
              <a:rPr lang="fi-FI" dirty="0" smtClean="0"/>
              <a:t> </a:t>
            </a:r>
            <a:r>
              <a:rPr lang="fi-FI" dirty="0" err="1" smtClean="0"/>
              <a:t>variability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</a:t>
            </a:r>
            <a:r>
              <a:rPr lang="fi-FI" dirty="0" err="1" smtClean="0"/>
              <a:t>catchment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1" y="935665"/>
            <a:ext cx="4253022" cy="5187323"/>
          </a:xfrm>
        </p:spPr>
        <p:txBody>
          <a:bodyPr/>
          <a:lstStyle/>
          <a:p>
            <a:pPr marL="0" indent="0">
              <a:buNone/>
            </a:pPr>
            <a:r>
              <a:rPr lang="fi-FI" sz="1600" dirty="0" smtClean="0"/>
              <a:t>Porkkavaara </a:t>
            </a:r>
            <a:r>
              <a:rPr lang="fi-FI" sz="1600" dirty="0" err="1" smtClean="0"/>
              <a:t>catchment</a:t>
            </a:r>
            <a:r>
              <a:rPr lang="fi-FI" sz="1600" dirty="0" smtClean="0"/>
              <a:t>, Eastern Finland, 64ha, 16x16m </a:t>
            </a:r>
            <a:r>
              <a:rPr lang="fi-FI" sz="1600" dirty="0" err="1" smtClean="0"/>
              <a:t>grid</a:t>
            </a:r>
            <a:endParaRPr lang="fi-FI" sz="1600" dirty="0" smtClean="0"/>
          </a:p>
          <a:p>
            <a:pPr marL="0" indent="0">
              <a:buNone/>
            </a:pPr>
            <a:endParaRPr lang="fi-FI" sz="1600" dirty="0" smtClean="0"/>
          </a:p>
          <a:p>
            <a:pPr marL="0" indent="0">
              <a:buNone/>
            </a:pPr>
            <a:endParaRPr lang="fi-FI" sz="1600" dirty="0" smtClean="0"/>
          </a:p>
          <a:p>
            <a:pPr marL="0" indent="0">
              <a:buNone/>
            </a:pPr>
            <a:r>
              <a:rPr lang="fi-FI" sz="1600" dirty="0" smtClean="0"/>
              <a:t>ET / P</a:t>
            </a:r>
          </a:p>
          <a:p>
            <a:r>
              <a:rPr lang="fi-FI" sz="1400" dirty="0" smtClean="0"/>
              <a:t>LAI –</a:t>
            </a:r>
            <a:r>
              <a:rPr lang="fi-FI" sz="1400" dirty="0" err="1" smtClean="0"/>
              <a:t>relationship</a:t>
            </a:r>
            <a:r>
              <a:rPr lang="fi-FI" sz="1400" dirty="0" smtClean="0"/>
              <a:t> </a:t>
            </a:r>
            <a:r>
              <a:rPr lang="fi-FI" sz="1400" dirty="0" err="1" smtClean="0"/>
              <a:t>non-linear</a:t>
            </a:r>
            <a:r>
              <a:rPr lang="fi-FI" sz="1400" dirty="0" smtClean="0"/>
              <a:t>; </a:t>
            </a:r>
            <a:r>
              <a:rPr lang="fi-FI" sz="1400" dirty="0" err="1" smtClean="0"/>
              <a:t>inflection</a:t>
            </a:r>
            <a:r>
              <a:rPr lang="fi-FI" sz="1400" dirty="0" smtClean="0"/>
              <a:t> </a:t>
            </a:r>
            <a:r>
              <a:rPr lang="fi-FI" sz="1400" dirty="0" err="1" smtClean="0"/>
              <a:t>point</a:t>
            </a:r>
            <a:r>
              <a:rPr lang="fi-FI" sz="1400" dirty="0" smtClean="0"/>
              <a:t> at LAI 2 to 3 m</a:t>
            </a:r>
            <a:r>
              <a:rPr lang="fi-FI" sz="1400" baseline="30000" dirty="0" smtClean="0"/>
              <a:t>2</a:t>
            </a:r>
            <a:r>
              <a:rPr lang="fi-FI" sz="1400" dirty="0" smtClean="0"/>
              <a:t>m</a:t>
            </a:r>
            <a:r>
              <a:rPr lang="fi-FI" sz="1400" baseline="30000" dirty="0" smtClean="0"/>
              <a:t>-2</a:t>
            </a:r>
            <a:endParaRPr lang="fi-FI" sz="1400" dirty="0" smtClean="0"/>
          </a:p>
          <a:p>
            <a:pPr marL="0" indent="0">
              <a:buNone/>
            </a:pPr>
            <a:endParaRPr lang="fi-FI" sz="1600" dirty="0" smtClean="0"/>
          </a:p>
          <a:p>
            <a:pPr marL="0" indent="0">
              <a:buNone/>
            </a:pPr>
            <a:r>
              <a:rPr lang="fi-FI" sz="1600" dirty="0" err="1" smtClean="0"/>
              <a:t>Interception</a:t>
            </a:r>
            <a:endParaRPr lang="fi-FI" sz="1600" dirty="0" smtClean="0"/>
          </a:p>
          <a:p>
            <a:r>
              <a:rPr lang="fi-FI" sz="1400" dirty="0" err="1" smtClean="0"/>
              <a:t>Capacity</a:t>
            </a:r>
            <a:r>
              <a:rPr lang="fi-FI" sz="1400" dirty="0" smtClean="0"/>
              <a:t> ~ a x LAI</a:t>
            </a:r>
          </a:p>
          <a:p>
            <a:r>
              <a:rPr lang="fi-FI" sz="1400" dirty="0" err="1" smtClean="0"/>
              <a:t>Snow</a:t>
            </a:r>
            <a:r>
              <a:rPr lang="fi-FI" sz="1400" dirty="0" smtClean="0"/>
              <a:t> </a:t>
            </a:r>
            <a:r>
              <a:rPr lang="fi-FI" sz="1400" dirty="0" err="1" smtClean="0"/>
              <a:t>interception</a:t>
            </a:r>
            <a:endParaRPr lang="fi-FI" sz="1600" dirty="0" smtClean="0"/>
          </a:p>
          <a:p>
            <a:pPr marL="0" indent="0">
              <a:buNone/>
            </a:pPr>
            <a:r>
              <a:rPr lang="fi-FI" sz="1600" dirty="0" err="1" smtClean="0"/>
              <a:t>Transpiration</a:t>
            </a:r>
            <a:endParaRPr lang="fi-FI" sz="1600" dirty="0" smtClean="0"/>
          </a:p>
          <a:p>
            <a:r>
              <a:rPr lang="fi-FI" sz="1400" dirty="0" err="1" smtClean="0"/>
              <a:t>Saturates</a:t>
            </a:r>
            <a:r>
              <a:rPr lang="fi-FI" sz="1400" dirty="0" smtClean="0"/>
              <a:t> </a:t>
            </a:r>
            <a:r>
              <a:rPr lang="fi-FI" sz="1400" dirty="0" err="1" smtClean="0"/>
              <a:t>due</a:t>
            </a:r>
            <a:r>
              <a:rPr lang="fi-FI" sz="1400" dirty="0" smtClean="0"/>
              <a:t> to </a:t>
            </a:r>
            <a:r>
              <a:rPr lang="fi-FI" sz="1400" dirty="0" err="1" smtClean="0"/>
              <a:t>light</a:t>
            </a:r>
            <a:r>
              <a:rPr lang="fi-FI" sz="1400" dirty="0" smtClean="0"/>
              <a:t> </a:t>
            </a:r>
            <a:r>
              <a:rPr lang="fi-FI" sz="1400" dirty="0" err="1" smtClean="0"/>
              <a:t>limitations</a:t>
            </a:r>
            <a:endParaRPr lang="fi-FI" sz="1400" dirty="0" smtClean="0"/>
          </a:p>
          <a:p>
            <a:r>
              <a:rPr lang="fi-FI" sz="1400" dirty="0" err="1" smtClean="0"/>
              <a:t>Higher</a:t>
            </a:r>
            <a:r>
              <a:rPr lang="fi-FI" sz="1400" dirty="0" smtClean="0"/>
              <a:t> </a:t>
            </a:r>
            <a:r>
              <a:rPr lang="fi-FI" sz="1400" dirty="0" err="1" smtClean="0"/>
              <a:t>where</a:t>
            </a:r>
            <a:r>
              <a:rPr lang="fi-FI" sz="1400" dirty="0" smtClean="0"/>
              <a:t> </a:t>
            </a:r>
            <a:r>
              <a:rPr lang="fi-FI" sz="1400" dirty="0" err="1" smtClean="0"/>
              <a:t>deciduous</a:t>
            </a:r>
            <a:r>
              <a:rPr lang="fi-FI" sz="1400" dirty="0" smtClean="0"/>
              <a:t> </a:t>
            </a:r>
            <a:r>
              <a:rPr lang="fi-FI" sz="1400" dirty="0" err="1" smtClean="0"/>
              <a:t>dominant</a:t>
            </a:r>
            <a:endParaRPr lang="fi-FI" sz="1400" dirty="0" smtClean="0"/>
          </a:p>
          <a:p>
            <a:r>
              <a:rPr lang="fi-FI" sz="1400" dirty="0" err="1" smtClean="0"/>
              <a:t>Drought</a:t>
            </a:r>
            <a:r>
              <a:rPr lang="fi-FI" sz="1400" dirty="0" smtClean="0"/>
              <a:t> </a:t>
            </a:r>
            <a:r>
              <a:rPr lang="fi-FI" sz="1400" dirty="0" err="1" smtClean="0"/>
              <a:t>stress</a:t>
            </a:r>
            <a:r>
              <a:rPr lang="fi-FI" sz="1400" dirty="0" smtClean="0"/>
              <a:t> at </a:t>
            </a:r>
            <a:r>
              <a:rPr lang="fi-FI" sz="1400" dirty="0" err="1" smtClean="0"/>
              <a:t>coarse</a:t>
            </a:r>
            <a:r>
              <a:rPr lang="fi-FI" sz="1400" dirty="0" smtClean="0"/>
              <a:t> </a:t>
            </a:r>
            <a:r>
              <a:rPr lang="fi-FI" sz="1400" dirty="0" err="1" smtClean="0"/>
              <a:t>soils</a:t>
            </a:r>
            <a:endParaRPr lang="fi-FI" sz="1400" dirty="0" smtClean="0"/>
          </a:p>
          <a:p>
            <a:pPr marL="0" indent="0">
              <a:buNone/>
            </a:pPr>
            <a:r>
              <a:rPr lang="fi-FI" sz="1600" dirty="0" err="1" smtClean="0"/>
              <a:t>Evaporation</a:t>
            </a:r>
            <a:r>
              <a:rPr lang="fi-FI" sz="1600" dirty="0" smtClean="0"/>
              <a:t> </a:t>
            </a:r>
            <a:r>
              <a:rPr lang="fi-FI" sz="1600" dirty="0" err="1" smtClean="0"/>
              <a:t>from</a:t>
            </a:r>
            <a:r>
              <a:rPr lang="fi-FI" sz="1600" dirty="0" smtClean="0"/>
              <a:t> </a:t>
            </a:r>
            <a:r>
              <a:rPr lang="fi-FI" sz="1600" dirty="0" err="1" smtClean="0"/>
              <a:t>ground</a:t>
            </a:r>
            <a:endParaRPr lang="fi-FI" sz="1600" dirty="0" smtClean="0"/>
          </a:p>
          <a:p>
            <a:r>
              <a:rPr lang="fi-FI" sz="1400" dirty="0" err="1" smtClean="0"/>
              <a:t>available</a:t>
            </a:r>
            <a:r>
              <a:rPr lang="fi-FI" sz="1400" dirty="0" smtClean="0"/>
              <a:t> </a:t>
            </a:r>
            <a:r>
              <a:rPr lang="fi-FI" sz="1400" dirty="0" err="1" smtClean="0"/>
              <a:t>energy</a:t>
            </a:r>
            <a:endParaRPr lang="fi-FI" sz="1400" dirty="0" smtClean="0"/>
          </a:p>
          <a:p>
            <a:r>
              <a:rPr lang="fi-FI" sz="1400" dirty="0" err="1" smtClean="0"/>
              <a:t>Gridcells</a:t>
            </a:r>
            <a:r>
              <a:rPr lang="fi-FI" sz="1400" dirty="0" smtClean="0"/>
              <a:t> with </a:t>
            </a:r>
            <a:r>
              <a:rPr lang="fi-FI" sz="1400" dirty="0" err="1" smtClean="0"/>
              <a:t>high</a:t>
            </a:r>
            <a:r>
              <a:rPr lang="fi-FI" sz="1400" dirty="0" smtClean="0"/>
              <a:t> TWI </a:t>
            </a:r>
            <a:r>
              <a:rPr lang="fi-FI" sz="1400" dirty="0" err="1" smtClean="0"/>
              <a:t>receive</a:t>
            </a:r>
            <a:r>
              <a:rPr lang="fi-FI" sz="1400" dirty="0" smtClean="0"/>
              <a:t> </a:t>
            </a:r>
            <a:r>
              <a:rPr lang="fi-FI" sz="1400" dirty="0" err="1" smtClean="0"/>
              <a:t>returnflow</a:t>
            </a:r>
            <a:r>
              <a:rPr lang="fi-FI" sz="1400" dirty="0" smtClean="0"/>
              <a:t> &amp; </a:t>
            </a:r>
            <a:r>
              <a:rPr lang="fi-FI" sz="1400" dirty="0" err="1" smtClean="0"/>
              <a:t>behave</a:t>
            </a:r>
            <a:r>
              <a:rPr lang="fi-FI" sz="1400" dirty="0" smtClean="0"/>
              <a:t> as wet </a:t>
            </a:r>
            <a:r>
              <a:rPr lang="fi-FI" sz="1400" dirty="0" err="1" smtClean="0"/>
              <a:t>surfaces</a:t>
            </a:r>
            <a:endParaRPr lang="fi-FI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612" y="554304"/>
            <a:ext cx="4777075" cy="5971344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54" y="663486"/>
            <a:ext cx="1842372" cy="147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 flipH="1">
            <a:off x="4045688" y="3312042"/>
            <a:ext cx="526313" cy="0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024423" y="5137298"/>
            <a:ext cx="584792" cy="180754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045688" y="4056321"/>
            <a:ext cx="584792" cy="180754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16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ke_PP_EN_pieni">
  <a:themeElements>
    <a:clrScheme name="Luke 2">
      <a:dk1>
        <a:srgbClr val="54585A"/>
      </a:dk1>
      <a:lt1>
        <a:sysClr val="window" lastClr="FFFFFF"/>
      </a:lt1>
      <a:dk2>
        <a:srgbClr val="54585A"/>
      </a:dk2>
      <a:lt2>
        <a:srgbClr val="FFFFFF"/>
      </a:lt2>
      <a:accent1>
        <a:srgbClr val="FF8200"/>
      </a:accent1>
      <a:accent2>
        <a:srgbClr val="00B5E2"/>
      </a:accent2>
      <a:accent3>
        <a:srgbClr val="0033A0"/>
      </a:accent3>
      <a:accent4>
        <a:srgbClr val="78BE20"/>
      </a:accent4>
      <a:accent5>
        <a:srgbClr val="E10098"/>
      </a:accent5>
      <a:accent6>
        <a:srgbClr val="7F3F98"/>
      </a:accent6>
      <a:hlink>
        <a:srgbClr val="FF8200"/>
      </a:hlink>
      <a:folHlink>
        <a:srgbClr val="4C4C4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Luke_PP_EN_pieni</Template>
  <TotalTime>4096</TotalTime>
  <Words>1046</Words>
  <Application>Microsoft Office PowerPoint</Application>
  <PresentationFormat>On-screen Show (4:3)</PresentationFormat>
  <Paragraphs>233</Paragraphs>
  <Slides>16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Luke_PP_EN_pieni</vt:lpstr>
      <vt:lpstr>Equation</vt:lpstr>
      <vt:lpstr>Evapotranspiration in boreal forest catchments: upscaling by process models and open GIS data</vt:lpstr>
      <vt:lpstr>Background</vt:lpstr>
      <vt:lpstr>Semi-distributed catchment model</vt:lpstr>
      <vt:lpstr>PowerPoint Presentation</vt:lpstr>
      <vt:lpstr>Leaf to canopy stomatal conductance</vt:lpstr>
      <vt:lpstr>Parameterization</vt:lpstr>
      <vt:lpstr>Site scale validation</vt:lpstr>
      <vt:lpstr>Multi-source National Forest Inventory (16 X 16 m)</vt:lpstr>
      <vt:lpstr>Spatial variability within catchment</vt:lpstr>
      <vt:lpstr>Annual evaporation ratio ET/P</vt:lpstr>
      <vt:lpstr>Climate projections</vt:lpstr>
      <vt:lpstr>NutSpatHy</vt:lpstr>
      <vt:lpstr>PowerPoint Presentation</vt:lpstr>
      <vt:lpstr>Dynamic forest trafficability prediction by fusion of open data,  hydrologic forecasts and harvester-measured data</vt:lpstr>
      <vt:lpstr>Take home!</vt:lpstr>
      <vt:lpstr>PowerPoint Presentation</vt:lpstr>
    </vt:vector>
  </TitlesOfParts>
  <Company>LUKE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Evapotranspiration in boreal forest catchments: upscaling by process models and open GIS data</dc:title>
  <dc:creator>Samuli Launiainen</dc:creator>
  <cp:lastModifiedBy>Samuli Launiainen</cp:lastModifiedBy>
  <cp:revision>236</cp:revision>
  <cp:lastPrinted>2018-04-10T09:19:53Z</cp:lastPrinted>
  <dcterms:created xsi:type="dcterms:W3CDTF">2018-04-05T09:27:55Z</dcterms:created>
  <dcterms:modified xsi:type="dcterms:W3CDTF">2018-04-17T05:59:29Z</dcterms:modified>
</cp:coreProperties>
</file>